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365" r:id="rId3"/>
    <p:sldId id="257" r:id="rId4"/>
    <p:sldId id="350" r:id="rId5"/>
    <p:sldId id="273" r:id="rId6"/>
    <p:sldId id="259" r:id="rId7"/>
    <p:sldId id="268" r:id="rId8"/>
    <p:sldId id="274" r:id="rId9"/>
    <p:sldId id="270" r:id="rId10"/>
    <p:sldId id="275" r:id="rId11"/>
    <p:sldId id="276" r:id="rId12"/>
    <p:sldId id="277" r:id="rId13"/>
    <p:sldId id="278" r:id="rId14"/>
    <p:sldId id="279" r:id="rId15"/>
    <p:sldId id="280" r:id="rId16"/>
    <p:sldId id="281" r:id="rId17"/>
    <p:sldId id="282" r:id="rId18"/>
    <p:sldId id="283" r:id="rId19"/>
    <p:sldId id="285" r:id="rId20"/>
    <p:sldId id="287" r:id="rId21"/>
    <p:sldId id="288" r:id="rId22"/>
    <p:sldId id="358" r:id="rId23"/>
    <p:sldId id="284" r:id="rId24"/>
    <p:sldId id="359" r:id="rId25"/>
    <p:sldId id="351" r:id="rId26"/>
    <p:sldId id="289" r:id="rId27"/>
    <p:sldId id="290" r:id="rId28"/>
    <p:sldId id="293" r:id="rId29"/>
    <p:sldId id="294" r:id="rId30"/>
    <p:sldId id="295" r:id="rId31"/>
    <p:sldId id="291" r:id="rId32"/>
    <p:sldId id="298" r:id="rId33"/>
    <p:sldId id="301" r:id="rId34"/>
    <p:sldId id="303" r:id="rId35"/>
    <p:sldId id="304" r:id="rId36"/>
    <p:sldId id="355" r:id="rId37"/>
    <p:sldId id="306" r:id="rId38"/>
    <p:sldId id="302" r:id="rId39"/>
    <p:sldId id="305" r:id="rId40"/>
    <p:sldId id="356" r:id="rId41"/>
    <p:sldId id="310" r:id="rId42"/>
    <p:sldId id="325" r:id="rId43"/>
    <p:sldId id="311" r:id="rId44"/>
    <p:sldId id="314" r:id="rId45"/>
    <p:sldId id="312" r:id="rId46"/>
    <p:sldId id="315" r:id="rId47"/>
    <p:sldId id="327" r:id="rId48"/>
    <p:sldId id="320" r:id="rId49"/>
    <p:sldId id="321" r:id="rId50"/>
    <p:sldId id="322" r:id="rId51"/>
    <p:sldId id="323" r:id="rId52"/>
    <p:sldId id="354" r:id="rId53"/>
    <p:sldId id="328" r:id="rId54"/>
    <p:sldId id="316" r:id="rId55"/>
    <p:sldId id="319" r:id="rId56"/>
    <p:sldId id="313" r:id="rId57"/>
    <p:sldId id="318" r:id="rId58"/>
    <p:sldId id="317" r:id="rId59"/>
    <p:sldId id="347" r:id="rId60"/>
    <p:sldId id="329" r:id="rId61"/>
    <p:sldId id="363" r:id="rId62"/>
    <p:sldId id="330" r:id="rId63"/>
    <p:sldId id="331" r:id="rId64"/>
    <p:sldId id="332" r:id="rId65"/>
    <p:sldId id="333" r:id="rId66"/>
    <p:sldId id="334" r:id="rId67"/>
    <p:sldId id="335" r:id="rId68"/>
    <p:sldId id="348" r:id="rId69"/>
    <p:sldId id="337" r:id="rId70"/>
    <p:sldId id="339" r:id="rId71"/>
    <p:sldId id="362" r:id="rId72"/>
    <p:sldId id="338" r:id="rId73"/>
    <p:sldId id="343" r:id="rId74"/>
    <p:sldId id="353" r:id="rId75"/>
    <p:sldId id="344" r:id="rId76"/>
    <p:sldId id="345" r:id="rId77"/>
    <p:sldId id="346" r:id="rId78"/>
    <p:sldId id="357"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27" autoAdjust="0"/>
  </p:normalViewPr>
  <p:slideViewPr>
    <p:cSldViewPr>
      <p:cViewPr>
        <p:scale>
          <a:sx n="116" d="100"/>
          <a:sy n="116" d="100"/>
        </p:scale>
        <p:origin x="-72" y="1410"/>
      </p:cViewPr>
      <p:guideLst>
        <p:guide orient="horz" pos="2160"/>
        <p:guide pos="2880"/>
      </p:guideLst>
    </p:cSldViewPr>
  </p:slideViewPr>
  <p:notesTextViewPr>
    <p:cViewPr>
      <p:scale>
        <a:sx n="1" d="1"/>
        <a:sy n="1" d="1"/>
      </p:scale>
      <p:origin x="0" y="0"/>
    </p:cViewPr>
  </p:notesTextViewPr>
  <p:sorterViewPr>
    <p:cViewPr>
      <p:scale>
        <a:sx n="214" d="100"/>
        <a:sy n="214" d="100"/>
      </p:scale>
      <p:origin x="0" y="61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470C2-556E-4899-B7A9-BE590CFEA55F}" type="datetimeFigureOut">
              <a:rPr lang="en-US" smtClean="0"/>
              <a:t>4/21/2015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3A21C9-4FB9-4373-980E-4CF1830898B6}" type="slidenum">
              <a:rPr lang="en-US" smtClean="0"/>
              <a:t>‹#›</a:t>
            </a:fld>
            <a:endParaRPr lang="en-US"/>
          </a:p>
        </p:txBody>
      </p:sp>
    </p:spTree>
    <p:extLst>
      <p:ext uri="{BB962C8B-B14F-4D97-AF65-F5344CB8AC3E}">
        <p14:creationId xmlns:p14="http://schemas.microsoft.com/office/powerpoint/2010/main" val="200682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a surgeon talking about </a:t>
            </a:r>
            <a:r>
              <a:rPr lang="en-US" dirty="0" err="1" smtClean="0"/>
              <a:t>ptsd</a:t>
            </a:r>
            <a:r>
              <a:rPr lang="en-US" dirty="0" smtClean="0"/>
              <a:t>. Not psych not </a:t>
            </a:r>
            <a:r>
              <a:rPr lang="en-US" dirty="0" err="1" smtClean="0"/>
              <a:t>ologist</a:t>
            </a:r>
            <a:r>
              <a:rPr lang="en-US" dirty="0" smtClean="0"/>
              <a:t> surgeon. We all know about surgeons. </a:t>
            </a:r>
          </a:p>
          <a:p>
            <a:r>
              <a:rPr lang="en-US" dirty="0" smtClean="0"/>
              <a:t>Aging committee content expert internist. You are luck all you have to do is operate, you don</a:t>
            </a:r>
            <a:r>
              <a:rPr lang="fr-FR" dirty="0" smtClean="0"/>
              <a:t>’</a:t>
            </a:r>
            <a:r>
              <a:rPr lang="en-US" dirty="0" smtClean="0"/>
              <a:t>t have to think</a:t>
            </a:r>
          </a:p>
          <a:p>
            <a:r>
              <a:rPr lang="en-US" dirty="0" smtClean="0"/>
              <a:t>So</a:t>
            </a:r>
            <a:r>
              <a:rPr lang="en-US" baseline="0" dirty="0" smtClean="0"/>
              <a:t> it is a little odd for a surgeon to be talking about </a:t>
            </a:r>
            <a:r>
              <a:rPr lang="en-US" baseline="0" dirty="0" err="1" smtClean="0"/>
              <a:t>ptsd</a:t>
            </a:r>
            <a:r>
              <a:rPr lang="en-US" baseline="0" dirty="0" smtClean="0"/>
              <a:t>. </a:t>
            </a:r>
            <a:r>
              <a:rPr lang="en-US" baseline="0" dirty="0" err="1" smtClean="0"/>
              <a:t>Doesn</a:t>
            </a:r>
            <a:r>
              <a:rPr lang="fr-FR" baseline="0" dirty="0" smtClean="0"/>
              <a:t>’</a:t>
            </a:r>
            <a:r>
              <a:rPr lang="en-US" baseline="0" dirty="0" smtClean="0"/>
              <a:t>t fit in with our conventional notions</a:t>
            </a:r>
            <a:endParaRPr lang="en-US" dirty="0"/>
          </a:p>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1</a:t>
            </a:fld>
            <a:endParaRPr lang="en-US"/>
          </a:p>
        </p:txBody>
      </p:sp>
    </p:spTree>
    <p:extLst>
      <p:ext uri="{BB962C8B-B14F-4D97-AF65-F5344CB8AC3E}">
        <p14:creationId xmlns:p14="http://schemas.microsoft.com/office/powerpoint/2010/main" val="1535714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07:54) -----</a:t>
            </a:r>
          </a:p>
          <a:p>
            <a:r>
              <a:rPr lang="en-US"/>
              <a:t>thought due to incessant artillery blast and the shock waves. interesting we now know that repeted concussive injury from explosion or football leads to a variety of psychological issues and are exploring minor tbi as a sensitizing injury fo developing ptsd</a:t>
            </a:r>
          </a:p>
        </p:txBody>
      </p:sp>
      <p:sp>
        <p:nvSpPr>
          <p:cNvPr id="4" name="Slide Number Placeholder 3"/>
          <p:cNvSpPr>
            <a:spLocks noGrp="1"/>
          </p:cNvSpPr>
          <p:nvPr>
            <p:ph type="sldNum" sz="quarter" idx="10"/>
          </p:nvPr>
        </p:nvSpPr>
        <p:spPr/>
        <p:txBody>
          <a:bodyPr/>
          <a:lstStyle/>
          <a:p>
            <a:fld id="{103A21C9-4FB9-4373-980E-4CF1830898B6}" type="slidenum">
              <a:rPr lang="en-US" smtClean="0"/>
              <a:t>13</a:t>
            </a:fld>
            <a:endParaRPr lang="en-US"/>
          </a:p>
        </p:txBody>
      </p:sp>
    </p:spTree>
    <p:extLst>
      <p:ext uri="{BB962C8B-B14F-4D97-AF65-F5344CB8AC3E}">
        <p14:creationId xmlns:p14="http://schemas.microsoft.com/office/powerpoint/2010/main" val="1564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Wonderful book </a:t>
            </a:r>
            <a:r>
              <a:rPr lang="en-US" dirty="0" err="1" smtClean="0"/>
              <a:t>Achilees</a:t>
            </a:r>
            <a:r>
              <a:rPr lang="en-US" dirty="0" smtClean="0"/>
              <a:t> in </a:t>
            </a:r>
            <a:r>
              <a:rPr lang="en-US" dirty="0" err="1" smtClean="0"/>
              <a:t>vietnam</a:t>
            </a:r>
            <a:r>
              <a:rPr lang="en-US" dirty="0" smtClean="0"/>
              <a:t> </a:t>
            </a:r>
            <a:r>
              <a:rPr lang="en-US" dirty="0" err="1" smtClean="0"/>
              <a:t>Dr</a:t>
            </a:r>
            <a:r>
              <a:rPr lang="en-US" dirty="0" smtClean="0"/>
              <a:t> John </a:t>
            </a:r>
            <a:r>
              <a:rPr lang="en-US" dirty="0" err="1" smtClean="0"/>
              <a:t>SHay</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14</a:t>
            </a:fld>
            <a:endParaRPr lang="en-US"/>
          </a:p>
        </p:txBody>
      </p:sp>
    </p:spTree>
    <p:extLst>
      <p:ext uri="{BB962C8B-B14F-4D97-AF65-F5344CB8AC3E}">
        <p14:creationId xmlns:p14="http://schemas.microsoft.com/office/powerpoint/2010/main" val="349224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ebola</a:t>
            </a:r>
            <a:r>
              <a:rPr lang="en-US" dirty="0" smtClean="0"/>
              <a:t> </a:t>
            </a:r>
            <a:r>
              <a:rPr lang="en-US" dirty="0"/>
              <a:t>workers</a:t>
            </a:r>
          </a:p>
        </p:txBody>
      </p:sp>
      <p:sp>
        <p:nvSpPr>
          <p:cNvPr id="4" name="Slide Number Placeholder 3"/>
          <p:cNvSpPr>
            <a:spLocks noGrp="1"/>
          </p:cNvSpPr>
          <p:nvPr>
            <p:ph type="sldNum" sz="quarter" idx="10"/>
          </p:nvPr>
        </p:nvSpPr>
        <p:spPr/>
        <p:txBody>
          <a:bodyPr/>
          <a:lstStyle/>
          <a:p>
            <a:fld id="{103A21C9-4FB9-4373-980E-4CF1830898B6}" type="slidenum">
              <a:rPr lang="en-US" smtClean="0"/>
              <a:t>15</a:t>
            </a:fld>
            <a:endParaRPr lang="en-US"/>
          </a:p>
        </p:txBody>
      </p:sp>
    </p:spTree>
    <p:extLst>
      <p:ext uri="{BB962C8B-B14F-4D97-AF65-F5344CB8AC3E}">
        <p14:creationId xmlns:p14="http://schemas.microsoft.com/office/powerpoint/2010/main" val="45216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(3/25/15 23:25) -----</a:t>
            </a:r>
          </a:p>
          <a:p>
            <a:r>
              <a:rPr lang="en-US"/>
              <a:t>why does it happen</a:t>
            </a:r>
          </a:p>
        </p:txBody>
      </p:sp>
      <p:sp>
        <p:nvSpPr>
          <p:cNvPr id="4" name="Slide Number Placeholder 3"/>
          <p:cNvSpPr>
            <a:spLocks noGrp="1"/>
          </p:cNvSpPr>
          <p:nvPr>
            <p:ph type="sldNum" sz="quarter" idx="10"/>
          </p:nvPr>
        </p:nvSpPr>
        <p:spPr/>
        <p:txBody>
          <a:bodyPr/>
          <a:lstStyle/>
          <a:p>
            <a:fld id="{103A21C9-4FB9-4373-980E-4CF1830898B6}" type="slidenum">
              <a:rPr lang="en-US" smtClean="0"/>
              <a:t>16</a:t>
            </a:fld>
            <a:endParaRPr lang="en-US"/>
          </a:p>
        </p:txBody>
      </p:sp>
    </p:spTree>
    <p:extLst>
      <p:ext uri="{BB962C8B-B14F-4D97-AF65-F5344CB8AC3E}">
        <p14:creationId xmlns:p14="http://schemas.microsoft.com/office/powerpoint/2010/main" val="4243214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brain right brain thing </a:t>
            </a:r>
            <a:r>
              <a:rPr lang="en-US" baseline="0" dirty="0" smtClean="0"/>
              <a:t>  tiger running toward me but there is a big fence between us. Fear during bumpy flight </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20</a:t>
            </a:fld>
            <a:endParaRPr lang="en-US"/>
          </a:p>
        </p:txBody>
      </p:sp>
    </p:spTree>
    <p:extLst>
      <p:ext uri="{BB962C8B-B14F-4D97-AF65-F5344CB8AC3E}">
        <p14:creationId xmlns:p14="http://schemas.microsoft.com/office/powerpoint/2010/main" val="10608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 you are going down the path in the jungle  bopping along. There is a bush with red berries on it and you hear a funny sound. You walk around the bush </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21</a:t>
            </a:fld>
            <a:endParaRPr lang="en-US"/>
          </a:p>
        </p:txBody>
      </p:sp>
    </p:spTree>
    <p:extLst>
      <p:ext uri="{BB962C8B-B14F-4D97-AF65-F5344CB8AC3E}">
        <p14:creationId xmlns:p14="http://schemas.microsoft.com/office/powerpoint/2010/main" val="2164613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(3/25/15 23:37) -----</a:t>
            </a:r>
          </a:p>
          <a:p>
            <a:r>
              <a:rPr lang="en-US" dirty="0"/>
              <a:t>stimulus</a:t>
            </a:r>
          </a:p>
        </p:txBody>
      </p:sp>
      <p:sp>
        <p:nvSpPr>
          <p:cNvPr id="4" name="Slide Number Placeholder 3"/>
          <p:cNvSpPr>
            <a:spLocks noGrp="1"/>
          </p:cNvSpPr>
          <p:nvPr>
            <p:ph type="sldNum" sz="quarter" idx="10"/>
          </p:nvPr>
        </p:nvSpPr>
        <p:spPr/>
        <p:txBody>
          <a:bodyPr/>
          <a:lstStyle/>
          <a:p>
            <a:fld id="{C1318EBE-B0C1-0340-8987-FE5C635C34A3}" type="slidenum">
              <a:rPr lang="en-US" smtClean="0"/>
              <a:t>22</a:t>
            </a:fld>
            <a:endParaRPr lang="en-US"/>
          </a:p>
        </p:txBody>
      </p:sp>
    </p:spTree>
    <p:extLst>
      <p:ext uri="{BB962C8B-B14F-4D97-AF65-F5344CB8AC3E}">
        <p14:creationId xmlns:p14="http://schemas.microsoft.com/office/powerpoint/2010/main" val="166599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Ombined</a:t>
            </a:r>
            <a:r>
              <a:rPr lang="en-US" dirty="0" smtClean="0"/>
              <a:t> firing of the sympathetic and some </a:t>
            </a:r>
            <a:r>
              <a:rPr lang="en-US" dirty="0" err="1" smtClean="0"/>
              <a:t>parasympatheteic</a:t>
            </a:r>
            <a:r>
              <a:rPr lang="en-US" dirty="0" smtClean="0"/>
              <a:t> amazing adaptive </a:t>
            </a:r>
            <a:r>
              <a:rPr lang="en-US" dirty="0" err="1" smtClean="0"/>
              <a:t>teliology</a:t>
            </a:r>
            <a:r>
              <a:rPr lang="en-US" dirty="0" smtClean="0"/>
              <a:t>.</a:t>
            </a:r>
          </a:p>
          <a:p>
            <a:r>
              <a:rPr lang="en-US" dirty="0" err="1" smtClean="0"/>
              <a:t>Sympathetics</a:t>
            </a:r>
            <a:r>
              <a:rPr lang="en-US" dirty="0" smtClean="0"/>
              <a:t> cause the adrenals to dump </a:t>
            </a:r>
            <a:r>
              <a:rPr lang="en-US" dirty="0" err="1" smtClean="0"/>
              <a:t>catecholaminies</a:t>
            </a:r>
            <a:r>
              <a:rPr lang="en-US" dirty="0" smtClean="0"/>
              <a:t>. Liver dumps glycogen so you </a:t>
            </a:r>
            <a:r>
              <a:rPr lang="en-US" dirty="0" err="1" smtClean="0"/>
              <a:t>hve</a:t>
            </a:r>
            <a:r>
              <a:rPr lang="en-US" dirty="0" smtClean="0"/>
              <a:t> </a:t>
            </a:r>
            <a:r>
              <a:rPr lang="en-US" dirty="0" err="1" smtClean="0"/>
              <a:t>fuuel</a:t>
            </a:r>
            <a:r>
              <a:rPr lang="en-US" dirty="0" smtClean="0"/>
              <a:t> for the muscle and more importantly brain.</a:t>
            </a:r>
            <a:r>
              <a:rPr lang="en-US" baseline="0" dirty="0" smtClean="0"/>
              <a:t> </a:t>
            </a:r>
            <a:r>
              <a:rPr lang="en-US" baseline="0" dirty="0" err="1" smtClean="0"/>
              <a:t>Puils</a:t>
            </a:r>
            <a:r>
              <a:rPr lang="en-US" baseline="0" dirty="0" smtClean="0"/>
              <a:t> </a:t>
            </a:r>
            <a:r>
              <a:rPr lang="en-US" baseline="0" dirty="0" err="1" smtClean="0"/>
              <a:t>dialate</a:t>
            </a:r>
            <a:r>
              <a:rPr lang="en-US" baseline="0" dirty="0" smtClean="0"/>
              <a:t> to take in info.</a:t>
            </a:r>
          </a:p>
          <a:p>
            <a:r>
              <a:rPr lang="en-US" baseline="0" dirty="0" smtClean="0"/>
              <a:t>Skin </a:t>
            </a:r>
            <a:r>
              <a:rPr lang="en-US" baseline="0" dirty="0" err="1" smtClean="0"/>
              <a:t>vasoconstricts</a:t>
            </a:r>
            <a:r>
              <a:rPr lang="en-US" baseline="0" dirty="0" smtClean="0"/>
              <a:t> a to shunt blood to important stuff and decrease blood loss. Cardiac output doubles and BP goes up. Fight or flight baby!</a:t>
            </a:r>
          </a:p>
          <a:p>
            <a:endParaRPr lang="en-US" baseline="0" dirty="0" smtClean="0"/>
          </a:p>
          <a:p>
            <a:r>
              <a:rPr lang="en-US" baseline="0" dirty="0" err="1" smtClean="0"/>
              <a:t>Parasympathetics</a:t>
            </a:r>
            <a:r>
              <a:rPr lang="en-US" baseline="0" dirty="0" smtClean="0"/>
              <a:t> break out in a sweat and </a:t>
            </a:r>
            <a:r>
              <a:rPr lang="en-US" baseline="0" dirty="0" err="1" smtClean="0"/>
              <a:t>yu</a:t>
            </a:r>
            <a:r>
              <a:rPr lang="en-US" baseline="0" dirty="0" smtClean="0"/>
              <a:t> evacuate bowel and bladder so you are already to keep the machinery cool and have minimized weight to make you faster. Plus your all sweaty so </a:t>
            </a:r>
            <a:r>
              <a:rPr lang="en-US" baseline="0" dirty="0" err="1" smtClean="0"/>
              <a:t>harger</a:t>
            </a:r>
            <a:r>
              <a:rPr lang="en-US" baseline="0" dirty="0" smtClean="0"/>
              <a:t> to hold on to and you peed and </a:t>
            </a:r>
            <a:r>
              <a:rPr lang="en-US" baseline="0" dirty="0" err="1" smtClean="0"/>
              <a:t>pood</a:t>
            </a:r>
            <a:r>
              <a:rPr lang="en-US" baseline="0" dirty="0" smtClean="0"/>
              <a:t> which might make you a little less tasty looking</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23</a:t>
            </a:fld>
            <a:endParaRPr lang="en-US"/>
          </a:p>
        </p:txBody>
      </p:sp>
    </p:spTree>
    <p:extLst>
      <p:ext uri="{BB962C8B-B14F-4D97-AF65-F5344CB8AC3E}">
        <p14:creationId xmlns:p14="http://schemas.microsoft.com/office/powerpoint/2010/main" val="2544652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time you are walking and see a bush with red berries and think you hear</a:t>
            </a:r>
            <a:r>
              <a:rPr lang="en-US" baseline="0" dirty="0" smtClean="0"/>
              <a:t> a funny noise?????</a:t>
            </a:r>
          </a:p>
          <a:p>
            <a:r>
              <a:rPr lang="en-US" baseline="0" dirty="0" smtClean="0"/>
              <a:t>Bang </a:t>
            </a:r>
            <a:r>
              <a:rPr lang="en-US" baseline="0" dirty="0" err="1" smtClean="0"/>
              <a:t>im</a:t>
            </a:r>
            <a:r>
              <a:rPr lang="en-US" baseline="0" dirty="0" smtClean="0"/>
              <a:t> firing off my adrenal glands now before that </a:t>
            </a:r>
            <a:r>
              <a:rPr lang="en-US" baseline="0" dirty="0" err="1" smtClean="0"/>
              <a:t>monstr</a:t>
            </a:r>
            <a:r>
              <a:rPr lang="en-US" baseline="0" dirty="0" smtClean="0"/>
              <a:t> cat comes around the corner</a:t>
            </a:r>
          </a:p>
          <a:p>
            <a:r>
              <a:rPr lang="en-US" baseline="0" dirty="0" smtClean="0"/>
              <a:t>Great survival skill. But what if the cat is </a:t>
            </a:r>
            <a:endParaRPr lang="en-US" dirty="0"/>
          </a:p>
        </p:txBody>
      </p:sp>
      <p:sp>
        <p:nvSpPr>
          <p:cNvPr id="4" name="Slide Number Placeholder 3"/>
          <p:cNvSpPr>
            <a:spLocks noGrp="1"/>
          </p:cNvSpPr>
          <p:nvPr>
            <p:ph type="sldNum" sz="quarter" idx="10"/>
          </p:nvPr>
        </p:nvSpPr>
        <p:spPr/>
        <p:txBody>
          <a:bodyPr/>
          <a:lstStyle/>
          <a:p>
            <a:fld id="{C1318EBE-B0C1-0340-8987-FE5C635C34A3}" type="slidenum">
              <a:rPr lang="en-US" smtClean="0"/>
              <a:t>24</a:t>
            </a:fld>
            <a:endParaRPr lang="en-US"/>
          </a:p>
        </p:txBody>
      </p:sp>
    </p:spTree>
    <p:extLst>
      <p:ext uri="{BB962C8B-B14F-4D97-AF65-F5344CB8AC3E}">
        <p14:creationId xmlns:p14="http://schemas.microsoft.com/office/powerpoint/2010/main" val="1665990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longer adaptive.</a:t>
            </a:r>
          </a:p>
          <a:p>
            <a:r>
              <a:rPr lang="en-US" dirty="0" smtClean="0"/>
              <a:t>But it is real and natural and a normal </a:t>
            </a:r>
            <a:r>
              <a:rPr lang="en-US" dirty="0" err="1" smtClean="0"/>
              <a:t>occurance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ask audience how many have had a </a:t>
            </a:r>
            <a:r>
              <a:rPr lang="en-US" baseline="0" dirty="0" err="1" smtClean="0"/>
              <a:t>truely</a:t>
            </a:r>
            <a:r>
              <a:rPr lang="en-US" baseline="0" dirty="0" smtClean="0"/>
              <a:t> frightening event occur</a:t>
            </a:r>
            <a:endParaRPr lang="en-US" dirty="0" smtClean="0"/>
          </a:p>
          <a:p>
            <a:r>
              <a:rPr lang="en-US" dirty="0" smtClean="0"/>
              <a:t>Taco</a:t>
            </a:r>
            <a:r>
              <a:rPr lang="en-US" baseline="0" dirty="0" smtClean="0"/>
              <a:t> Bell experience story fast food kills. </a:t>
            </a:r>
            <a:r>
              <a:rPr lang="en-US" baseline="0" dirty="0" err="1" smtClean="0"/>
              <a:t>Hypervigalent</a:t>
            </a:r>
            <a:r>
              <a:rPr lang="en-US" baseline="0" dirty="0" smtClean="0"/>
              <a:t> replay over and over and over  normal. Fades. But I learned. What if it </a:t>
            </a:r>
            <a:r>
              <a:rPr lang="en-US" baseline="0" dirty="0" err="1" smtClean="0"/>
              <a:t>doent</a:t>
            </a:r>
            <a:r>
              <a:rPr lang="en-US" baseline="0" dirty="0" smtClean="0"/>
              <a:t> fade?</a:t>
            </a:r>
          </a:p>
          <a:p>
            <a:r>
              <a:rPr lang="en-US" baseline="0" dirty="0" smtClean="0"/>
              <a:t>----- Meeting Notes (3/25/15 23:37) -----</a:t>
            </a:r>
          </a:p>
        </p:txBody>
      </p:sp>
      <p:sp>
        <p:nvSpPr>
          <p:cNvPr id="4" name="Slide Number Placeholder 3"/>
          <p:cNvSpPr>
            <a:spLocks noGrp="1"/>
          </p:cNvSpPr>
          <p:nvPr>
            <p:ph type="sldNum" sz="quarter" idx="10"/>
          </p:nvPr>
        </p:nvSpPr>
        <p:spPr/>
        <p:txBody>
          <a:bodyPr/>
          <a:lstStyle/>
          <a:p>
            <a:fld id="{103A21C9-4FB9-4373-980E-4CF1830898B6}" type="slidenum">
              <a:rPr lang="en-US" smtClean="0"/>
              <a:t>25</a:t>
            </a:fld>
            <a:endParaRPr lang="en-US"/>
          </a:p>
        </p:txBody>
      </p:sp>
    </p:spTree>
    <p:extLst>
      <p:ext uri="{BB962C8B-B14F-4D97-AF65-F5344CB8AC3E}">
        <p14:creationId xmlns:p14="http://schemas.microsoft.com/office/powerpoint/2010/main" val="73629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get that. Your saying why is he where is is and what is going on.</a:t>
            </a:r>
          </a:p>
          <a:p>
            <a:r>
              <a:rPr lang="en-US" dirty="0" smtClean="0"/>
              <a:t>Here because of my ignorance. Couple of percent of </a:t>
            </a:r>
            <a:r>
              <a:rPr lang="en-US" dirty="0" err="1" smtClean="0"/>
              <a:t>pts</a:t>
            </a:r>
            <a:r>
              <a:rPr lang="en-US" dirty="0" smtClean="0"/>
              <a:t> with PTSD one or 2 a year no biggie. Until we studied and</a:t>
            </a:r>
            <a:r>
              <a:rPr lang="en-US" baseline="0" dirty="0" smtClean="0"/>
              <a:t> 25% were suffering and I </a:t>
            </a:r>
            <a:r>
              <a:rPr lang="en-US" baseline="0" dirty="0" err="1" smtClean="0"/>
              <a:t>didn</a:t>
            </a:r>
            <a:r>
              <a:rPr lang="fr-FR" baseline="0" dirty="0" smtClean="0"/>
              <a:t>’</a:t>
            </a:r>
            <a:r>
              <a:rPr lang="en-US" baseline="0" dirty="0" smtClean="0"/>
              <a:t>t see it. </a:t>
            </a:r>
            <a:endParaRPr lang="en-US" dirty="0"/>
          </a:p>
        </p:txBody>
      </p:sp>
      <p:sp>
        <p:nvSpPr>
          <p:cNvPr id="4" name="Slide Number Placeholder 3"/>
          <p:cNvSpPr>
            <a:spLocks noGrp="1"/>
          </p:cNvSpPr>
          <p:nvPr>
            <p:ph type="sldNum" sz="quarter" idx="10"/>
          </p:nvPr>
        </p:nvSpPr>
        <p:spPr/>
        <p:txBody>
          <a:bodyPr/>
          <a:lstStyle/>
          <a:p>
            <a:fld id="{4289C941-8FA8-484E-9143-5CD055360E0E}" type="slidenum">
              <a:rPr lang="en-US" smtClean="0"/>
              <a:pPr/>
              <a:t>2</a:t>
            </a:fld>
            <a:endParaRPr lang="en-US"/>
          </a:p>
        </p:txBody>
      </p:sp>
    </p:spTree>
    <p:extLst>
      <p:ext uri="{BB962C8B-B14F-4D97-AF65-F5344CB8AC3E}">
        <p14:creationId xmlns:p14="http://schemas.microsoft.com/office/powerpoint/2010/main" val="187551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26</a:t>
            </a:fld>
            <a:endParaRPr lang="en-US"/>
          </a:p>
        </p:txBody>
      </p:sp>
    </p:spTree>
    <p:extLst>
      <p:ext uri="{BB962C8B-B14F-4D97-AF65-F5344CB8AC3E}">
        <p14:creationId xmlns:p14="http://schemas.microsoft.com/office/powerpoint/2010/main" val="1937527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FMRI</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27</a:t>
            </a:fld>
            <a:endParaRPr lang="en-US"/>
          </a:p>
        </p:txBody>
      </p:sp>
    </p:spTree>
    <p:extLst>
      <p:ext uri="{BB962C8B-B14F-4D97-AF65-F5344CB8AC3E}">
        <p14:creationId xmlns:p14="http://schemas.microsoft.com/office/powerpoint/2010/main" val="4235417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fontAlgn="base">
              <a:spcBef>
                <a:spcPct val="0"/>
              </a:spcBef>
              <a:spcAft>
                <a:spcPct val="0"/>
              </a:spcAft>
            </a:pPr>
            <a:fld id="{514D0B95-B261-A448-95A7-C4D89A26951A}" type="slidenum">
              <a:rPr lang="en-US">
                <a:latin typeface="Calibri" charset="0"/>
              </a:rPr>
              <a:pPr fontAlgn="base">
                <a:spcBef>
                  <a:spcPct val="0"/>
                </a:spcBef>
                <a:spcAft>
                  <a:spcPct val="0"/>
                </a:spcAft>
              </a:pPr>
              <a:t>28</a:t>
            </a:fld>
            <a:endParaRPr lang="en-US">
              <a:latin typeface="Calibri" charset="0"/>
            </a:endParaRPr>
          </a:p>
        </p:txBody>
      </p:sp>
    </p:spTree>
    <p:extLst>
      <p:ext uri="{BB962C8B-B14F-4D97-AF65-F5344CB8AC3E}">
        <p14:creationId xmlns:p14="http://schemas.microsoft.com/office/powerpoint/2010/main" val="1286145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endParaRPr lang="en-US">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fontAlgn="base">
              <a:spcBef>
                <a:spcPct val="0"/>
              </a:spcBef>
              <a:spcAft>
                <a:spcPct val="0"/>
              </a:spcAft>
            </a:pPr>
            <a:fld id="{D4E7AF92-335D-154F-A5E8-DCC78BE5C3DA}" type="slidenum">
              <a:rPr lang="en-US">
                <a:latin typeface="Calibri" charset="0"/>
              </a:rPr>
              <a:pPr fontAlgn="base">
                <a:spcBef>
                  <a:spcPct val="0"/>
                </a:spcBef>
                <a:spcAft>
                  <a:spcPct val="0"/>
                </a:spcAft>
              </a:pPr>
              <a:t>29</a:t>
            </a:fld>
            <a:endParaRPr lang="en-US">
              <a:latin typeface="Calibri" charset="0"/>
            </a:endParaRPr>
          </a:p>
        </p:txBody>
      </p:sp>
    </p:spTree>
    <p:extLst>
      <p:ext uri="{BB962C8B-B14F-4D97-AF65-F5344CB8AC3E}">
        <p14:creationId xmlns:p14="http://schemas.microsoft.com/office/powerpoint/2010/main" val="67825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fontAlgn="base">
              <a:spcBef>
                <a:spcPct val="0"/>
              </a:spcBef>
              <a:spcAft>
                <a:spcPct val="0"/>
              </a:spcAft>
            </a:pPr>
            <a:fld id="{48DF5A71-79BD-4246-8F20-64B8857E3473}" type="slidenum">
              <a:rPr lang="en-US">
                <a:latin typeface="Calibri" charset="0"/>
              </a:rPr>
              <a:pPr fontAlgn="base">
                <a:spcBef>
                  <a:spcPct val="0"/>
                </a:spcBef>
                <a:spcAft>
                  <a:spcPct val="0"/>
                </a:spcAft>
              </a:pPr>
              <a:t>30</a:t>
            </a:fld>
            <a:endParaRPr lang="en-US">
              <a:latin typeface="Calibri" charset="0"/>
            </a:endParaRPr>
          </a:p>
        </p:txBody>
      </p:sp>
    </p:spTree>
    <p:extLst>
      <p:ext uri="{BB962C8B-B14F-4D97-AF65-F5344CB8AC3E}">
        <p14:creationId xmlns:p14="http://schemas.microsoft.com/office/powerpoint/2010/main" val="1205610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(3/25/15 23:51) -----</a:t>
            </a:r>
          </a:p>
          <a:p>
            <a:r>
              <a:rPr lang="en-US" dirty="0"/>
              <a:t>Certainly genetics and perhaps biomics play a part</a:t>
            </a:r>
          </a:p>
        </p:txBody>
      </p:sp>
      <p:sp>
        <p:nvSpPr>
          <p:cNvPr id="4" name="Slide Number Placeholder 3"/>
          <p:cNvSpPr>
            <a:spLocks noGrp="1"/>
          </p:cNvSpPr>
          <p:nvPr>
            <p:ph type="sldNum" sz="quarter" idx="10"/>
          </p:nvPr>
        </p:nvSpPr>
        <p:spPr/>
        <p:txBody>
          <a:bodyPr/>
          <a:lstStyle/>
          <a:p>
            <a:fld id="{103A21C9-4FB9-4373-980E-4CF1830898B6}" type="slidenum">
              <a:rPr lang="en-US" smtClean="0"/>
              <a:t>32</a:t>
            </a:fld>
            <a:endParaRPr lang="en-US"/>
          </a:p>
        </p:txBody>
      </p:sp>
    </p:spTree>
    <p:extLst>
      <p:ext uri="{BB962C8B-B14F-4D97-AF65-F5344CB8AC3E}">
        <p14:creationId xmlns:p14="http://schemas.microsoft.com/office/powerpoint/2010/main" val="3490528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(3/25/15 23:51) -----</a:t>
            </a:r>
          </a:p>
          <a:p>
            <a:r>
              <a:rPr lang="en-US" dirty="0"/>
              <a:t>stress is not good for you</a:t>
            </a:r>
          </a:p>
        </p:txBody>
      </p:sp>
      <p:sp>
        <p:nvSpPr>
          <p:cNvPr id="4" name="Slide Number Placeholder 3"/>
          <p:cNvSpPr>
            <a:spLocks noGrp="1"/>
          </p:cNvSpPr>
          <p:nvPr>
            <p:ph type="sldNum" sz="quarter" idx="10"/>
          </p:nvPr>
        </p:nvSpPr>
        <p:spPr/>
        <p:txBody>
          <a:bodyPr/>
          <a:lstStyle/>
          <a:p>
            <a:fld id="{103A21C9-4FB9-4373-980E-4CF1830898B6}" type="slidenum">
              <a:rPr lang="en-US" smtClean="0"/>
              <a:t>34</a:t>
            </a:fld>
            <a:endParaRPr lang="en-US"/>
          </a:p>
        </p:txBody>
      </p:sp>
    </p:spTree>
    <p:extLst>
      <p:ext uri="{BB962C8B-B14F-4D97-AF65-F5344CB8AC3E}">
        <p14:creationId xmlns:p14="http://schemas.microsoft.com/office/powerpoint/2010/main" val="69677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35</a:t>
            </a:fld>
            <a:endParaRPr lang="en-US"/>
          </a:p>
        </p:txBody>
      </p:sp>
    </p:spTree>
    <p:extLst>
      <p:ext uri="{BB962C8B-B14F-4D97-AF65-F5344CB8AC3E}">
        <p14:creationId xmlns:p14="http://schemas.microsoft.com/office/powerpoint/2010/main" val="611272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37</a:t>
            </a:fld>
            <a:endParaRPr lang="en-US"/>
          </a:p>
        </p:txBody>
      </p:sp>
    </p:spTree>
    <p:extLst>
      <p:ext uri="{BB962C8B-B14F-4D97-AF65-F5344CB8AC3E}">
        <p14:creationId xmlns:p14="http://schemas.microsoft.com/office/powerpoint/2010/main" val="2094512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38</a:t>
            </a:fld>
            <a:endParaRPr lang="en-US"/>
          </a:p>
        </p:txBody>
      </p:sp>
    </p:spTree>
    <p:extLst>
      <p:ext uri="{BB962C8B-B14F-4D97-AF65-F5344CB8AC3E}">
        <p14:creationId xmlns:p14="http://schemas.microsoft.com/office/powerpoint/2010/main" val="43590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do different people have differing reactions to similar stimulus . why does an event cause </a:t>
            </a:r>
            <a:r>
              <a:rPr lang="en-US" dirty="0" err="1" smtClean="0"/>
              <a:t>differeing</a:t>
            </a:r>
            <a:r>
              <a:rPr lang="en-US" dirty="0" smtClean="0"/>
              <a:t> reactions in different people? How do we </a:t>
            </a:r>
            <a:r>
              <a:rPr lang="en-US" dirty="0" err="1" smtClean="0"/>
              <a:t>percieve</a:t>
            </a:r>
            <a:r>
              <a:rPr lang="en-US" dirty="0" smtClean="0"/>
              <a:t> and live </a:t>
            </a:r>
            <a:r>
              <a:rPr lang="en-US" dirty="0" err="1" smtClean="0"/>
              <a:t>inthe</a:t>
            </a:r>
            <a:r>
              <a:rPr lang="en-US" dirty="0" smtClean="0"/>
              <a:t> world</a:t>
            </a:r>
          </a:p>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3</a:t>
            </a:fld>
            <a:endParaRPr lang="en-US"/>
          </a:p>
        </p:txBody>
      </p:sp>
    </p:spTree>
    <p:extLst>
      <p:ext uri="{BB962C8B-B14F-4D97-AF65-F5344CB8AC3E}">
        <p14:creationId xmlns:p14="http://schemas.microsoft.com/office/powerpoint/2010/main" val="1525346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9AB77D-B0E8-9B47-AA28-2E0AE1571511}" type="slidenum">
              <a:rPr lang="en-US"/>
              <a:pPr>
                <a:defRPr/>
              </a:pPr>
              <a:t>40</a:t>
            </a:fld>
            <a:endParaRPr lang="en-US"/>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088305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BTOP</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43</a:t>
            </a:fld>
            <a:endParaRPr lang="en-US"/>
          </a:p>
        </p:txBody>
      </p:sp>
    </p:spTree>
    <p:extLst>
      <p:ext uri="{BB962C8B-B14F-4D97-AF65-F5344CB8AC3E}">
        <p14:creationId xmlns:p14="http://schemas.microsoft.com/office/powerpoint/2010/main" val="1686229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All depends on the setting. Here a local company. A poor name choice if you happen to be in Iran or </a:t>
            </a:r>
            <a:r>
              <a:rPr lang="en-US" dirty="0" err="1" smtClean="0"/>
              <a:t>afganistan</a:t>
            </a:r>
            <a:endParaRPr lang="en-US" dirty="0"/>
          </a:p>
        </p:txBody>
      </p:sp>
      <p:sp>
        <p:nvSpPr>
          <p:cNvPr id="4" name="Slide Number Placeholder 3"/>
          <p:cNvSpPr>
            <a:spLocks noGrp="1"/>
          </p:cNvSpPr>
          <p:nvPr>
            <p:ph type="sldNum" sz="quarter" idx="5"/>
          </p:nvPr>
        </p:nvSpPr>
        <p:spPr/>
        <p:txBody>
          <a:bodyPr/>
          <a:lstStyle/>
          <a:p>
            <a:pPr>
              <a:defRPr/>
            </a:pPr>
            <a:fld id="{09EEE93F-1376-794D-88F1-938E0FA4B1CC}" type="slidenum">
              <a:rPr lang="en-US" smtClean="0"/>
              <a:pPr>
                <a:defRPr/>
              </a:pPr>
              <a:t>52</a:t>
            </a:fld>
            <a:endParaRPr lang="en-US"/>
          </a:p>
        </p:txBody>
      </p:sp>
    </p:spTree>
    <p:extLst>
      <p:ext uri="{BB962C8B-B14F-4D97-AF65-F5344CB8AC3E}">
        <p14:creationId xmlns:p14="http://schemas.microsoft.com/office/powerpoint/2010/main" val="1608304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09:10) -----</a:t>
            </a:r>
          </a:p>
          <a:p>
            <a:r>
              <a:rPr lang="en-US"/>
              <a:t>wont ask for a show of hands but how many in this room have had or continue to have these?</a:t>
            </a:r>
          </a:p>
        </p:txBody>
      </p:sp>
      <p:sp>
        <p:nvSpPr>
          <p:cNvPr id="4" name="Slide Number Placeholder 3"/>
          <p:cNvSpPr>
            <a:spLocks noGrp="1"/>
          </p:cNvSpPr>
          <p:nvPr>
            <p:ph type="sldNum" sz="quarter" idx="10"/>
          </p:nvPr>
        </p:nvSpPr>
        <p:spPr/>
        <p:txBody>
          <a:bodyPr/>
          <a:lstStyle/>
          <a:p>
            <a:fld id="{103A21C9-4FB9-4373-980E-4CF1830898B6}" type="slidenum">
              <a:rPr lang="en-US" smtClean="0"/>
              <a:t>64</a:t>
            </a:fld>
            <a:endParaRPr lang="en-US"/>
          </a:p>
        </p:txBody>
      </p:sp>
    </p:spTree>
    <p:extLst>
      <p:ext uri="{BB962C8B-B14F-4D97-AF65-F5344CB8AC3E}">
        <p14:creationId xmlns:p14="http://schemas.microsoft.com/office/powerpoint/2010/main" val="1164447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09:10) -----</a:t>
            </a:r>
          </a:p>
          <a:p>
            <a:r>
              <a:rPr lang="en-US"/>
              <a:t>like torture enough and all break</a:t>
            </a:r>
          </a:p>
        </p:txBody>
      </p:sp>
      <p:sp>
        <p:nvSpPr>
          <p:cNvPr id="4" name="Slide Number Placeholder 3"/>
          <p:cNvSpPr>
            <a:spLocks noGrp="1"/>
          </p:cNvSpPr>
          <p:nvPr>
            <p:ph type="sldNum" sz="quarter" idx="10"/>
          </p:nvPr>
        </p:nvSpPr>
        <p:spPr/>
        <p:txBody>
          <a:bodyPr/>
          <a:lstStyle/>
          <a:p>
            <a:fld id="{103A21C9-4FB9-4373-980E-4CF1830898B6}" type="slidenum">
              <a:rPr lang="en-US" smtClean="0"/>
              <a:t>65</a:t>
            </a:fld>
            <a:endParaRPr lang="en-US"/>
          </a:p>
        </p:txBody>
      </p:sp>
    </p:spTree>
    <p:extLst>
      <p:ext uri="{BB962C8B-B14F-4D97-AF65-F5344CB8AC3E}">
        <p14:creationId xmlns:p14="http://schemas.microsoft.com/office/powerpoint/2010/main" val="2847960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09:10) -----</a:t>
            </a:r>
          </a:p>
          <a:p>
            <a:r>
              <a:rPr lang="en-US"/>
              <a:t>hand washing ritual</a:t>
            </a:r>
          </a:p>
          <a:p>
            <a:r>
              <a:rPr lang="en-US"/>
              <a:t>lavender</a:t>
            </a:r>
          </a:p>
        </p:txBody>
      </p:sp>
      <p:sp>
        <p:nvSpPr>
          <p:cNvPr id="4" name="Slide Number Placeholder 3"/>
          <p:cNvSpPr>
            <a:spLocks noGrp="1"/>
          </p:cNvSpPr>
          <p:nvPr>
            <p:ph type="sldNum" sz="quarter" idx="10"/>
          </p:nvPr>
        </p:nvSpPr>
        <p:spPr/>
        <p:txBody>
          <a:bodyPr/>
          <a:lstStyle/>
          <a:p>
            <a:fld id="{103A21C9-4FB9-4373-980E-4CF1830898B6}" type="slidenum">
              <a:rPr lang="en-US" smtClean="0"/>
              <a:t>66</a:t>
            </a:fld>
            <a:endParaRPr lang="en-US"/>
          </a:p>
        </p:txBody>
      </p:sp>
    </p:spTree>
    <p:extLst>
      <p:ext uri="{BB962C8B-B14F-4D97-AF65-F5344CB8AC3E}">
        <p14:creationId xmlns:p14="http://schemas.microsoft.com/office/powerpoint/2010/main" val="2496276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profession is really centered around suffering. We each try to deal with the suffering of others a part of our day to day professional work. In order to interact with suffering and try to assist, we must first make sure we have addressed and recognized our own suffering. That is the lens through which we take in others and the tool that shapes our response.</a:t>
            </a:r>
            <a:r>
              <a:rPr lang="en-US" baseline="0" dirty="0" smtClean="0"/>
              <a:t> </a:t>
            </a:r>
          </a:p>
          <a:p>
            <a:r>
              <a:rPr lang="en-US" baseline="0" dirty="0" smtClean="0"/>
              <a:t>It is similar to the old saying of the first thing to do in a code is check your own pulse. </a:t>
            </a:r>
          </a:p>
          <a:p>
            <a:r>
              <a:rPr lang="en-US" baseline="0" dirty="0" smtClean="0"/>
              <a:t>I know we have a mix of specialties in the audience </a:t>
            </a:r>
            <a:r>
              <a:rPr lang="en-US" baseline="0" dirty="0" err="1" smtClean="0"/>
              <a:t>prehospital</a:t>
            </a:r>
            <a:r>
              <a:rPr lang="en-US" baseline="0" dirty="0" smtClean="0"/>
              <a:t> and inpatient. For my money though it</a:t>
            </a:r>
            <a:r>
              <a:rPr lang="fr-FR" baseline="0" dirty="0" smtClean="0"/>
              <a:t>’</a:t>
            </a:r>
            <a:r>
              <a:rPr lang="en-US" baseline="0" dirty="0" smtClean="0"/>
              <a:t>s the bedside nurse who likely is most vulnerable. Paramedics go to the war zone swoop in, carry out drop off and go back for more. I get to come in do my thing and leave. The nurse is there all day long. Back the next and the next. The intimacy of interaction that is nursing exposes you longer and more </a:t>
            </a:r>
            <a:r>
              <a:rPr lang="en-US" baseline="0" dirty="0" err="1" smtClean="0"/>
              <a:t>intensly</a:t>
            </a:r>
            <a:r>
              <a:rPr lang="en-US" baseline="0" dirty="0" smtClean="0"/>
              <a:t> than anyone else. Hats off to you. </a:t>
            </a:r>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67</a:t>
            </a:fld>
            <a:endParaRPr lang="en-US"/>
          </a:p>
        </p:txBody>
      </p:sp>
    </p:spTree>
    <p:extLst>
      <p:ext uri="{BB962C8B-B14F-4D97-AF65-F5344CB8AC3E}">
        <p14:creationId xmlns:p14="http://schemas.microsoft.com/office/powerpoint/2010/main" val="3165776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09:10) -----</a:t>
            </a:r>
          </a:p>
          <a:p>
            <a:r>
              <a:rPr lang="en-US"/>
              <a:t>avoid benzos</a:t>
            </a:r>
          </a:p>
        </p:txBody>
      </p:sp>
      <p:sp>
        <p:nvSpPr>
          <p:cNvPr id="4" name="Slide Number Placeholder 3"/>
          <p:cNvSpPr>
            <a:spLocks noGrp="1"/>
          </p:cNvSpPr>
          <p:nvPr>
            <p:ph type="sldNum" sz="quarter" idx="10"/>
          </p:nvPr>
        </p:nvSpPr>
        <p:spPr/>
        <p:txBody>
          <a:bodyPr/>
          <a:lstStyle/>
          <a:p>
            <a:fld id="{103A21C9-4FB9-4373-980E-4CF1830898B6}" type="slidenum">
              <a:rPr lang="en-US" smtClean="0"/>
              <a:t>72</a:t>
            </a:fld>
            <a:endParaRPr lang="en-US"/>
          </a:p>
        </p:txBody>
      </p:sp>
    </p:spTree>
    <p:extLst>
      <p:ext uri="{BB962C8B-B14F-4D97-AF65-F5344CB8AC3E}">
        <p14:creationId xmlns:p14="http://schemas.microsoft.com/office/powerpoint/2010/main" val="2575509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A21C9-4FB9-4373-980E-4CF1830898B6}" type="slidenum">
              <a:rPr lang="en-US" smtClean="0"/>
              <a:t>77</a:t>
            </a:fld>
            <a:endParaRPr lang="en-US"/>
          </a:p>
        </p:txBody>
      </p:sp>
    </p:spTree>
    <p:extLst>
      <p:ext uri="{BB962C8B-B14F-4D97-AF65-F5344CB8AC3E}">
        <p14:creationId xmlns:p14="http://schemas.microsoft.com/office/powerpoint/2010/main" val="3299716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054EC8-F7B6-B846-9001-AAA4CC455282}" type="slidenum">
              <a:rPr lang="en-US"/>
              <a:pPr>
                <a:defRPr/>
              </a:pPr>
              <a:t>78</a:t>
            </a:fld>
            <a:endParaRPr lang="en-US"/>
          </a:p>
        </p:txBody>
      </p:sp>
      <p:sp>
        <p:nvSpPr>
          <p:cNvPr id="2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805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(3/26/15 07:30) -----</a:t>
            </a:r>
          </a:p>
          <a:p>
            <a:r>
              <a:rPr lang="en-US"/>
              <a:t>christmas looking at this tastey fellow. Look good to everyone ? What is it?? A gingerbread man. That is the stimulus we allmare geting however the new person funnung the label machine when presented with the same stimulus heard something else</a:t>
            </a:r>
          </a:p>
          <a:p>
            <a:r>
              <a:rPr lang="en-US"/>
              <a:t>----- Meeting Notes (3/26/15 07:54) -----</a:t>
            </a:r>
          </a:p>
          <a:p>
            <a:r>
              <a:rPr lang="en-US"/>
              <a:t>Looks the same tastes the same but different from same stimulus</a:t>
            </a:r>
          </a:p>
        </p:txBody>
      </p:sp>
      <p:sp>
        <p:nvSpPr>
          <p:cNvPr id="4" name="Slide Number Placeholder 3"/>
          <p:cNvSpPr>
            <a:spLocks noGrp="1"/>
          </p:cNvSpPr>
          <p:nvPr>
            <p:ph type="sldNum" sz="quarter" idx="10"/>
          </p:nvPr>
        </p:nvSpPr>
        <p:spPr/>
        <p:txBody>
          <a:bodyPr/>
          <a:lstStyle/>
          <a:p>
            <a:fld id="{103A21C9-4FB9-4373-980E-4CF1830898B6}" type="slidenum">
              <a:rPr lang="en-US" smtClean="0"/>
              <a:t>4</a:t>
            </a:fld>
            <a:endParaRPr lang="en-US"/>
          </a:p>
        </p:txBody>
      </p:sp>
    </p:spTree>
    <p:extLst>
      <p:ext uri="{BB962C8B-B14F-4D97-AF65-F5344CB8AC3E}">
        <p14:creationId xmlns:p14="http://schemas.microsoft.com/office/powerpoint/2010/main" val="252409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(3/25/15 23:25) -----</a:t>
            </a:r>
          </a:p>
          <a:p>
            <a:r>
              <a:rPr lang="en-US" dirty="0"/>
              <a:t>not trying to teach complex diagnosis here</a:t>
            </a:r>
          </a:p>
          <a:p>
            <a:r>
              <a:rPr lang="en-US" dirty="0"/>
              <a:t>----- Meeting Notes (3/26/15 07:54) -----</a:t>
            </a:r>
          </a:p>
          <a:p>
            <a:r>
              <a:rPr lang="en-US" dirty="0"/>
              <a:t>one from a and b. 2 from d and e. otherwise "unpecifed trauma related disorder"</a:t>
            </a:r>
          </a:p>
        </p:txBody>
      </p:sp>
      <p:sp>
        <p:nvSpPr>
          <p:cNvPr id="4" name="Slide Number Placeholder 3"/>
          <p:cNvSpPr>
            <a:spLocks noGrp="1"/>
          </p:cNvSpPr>
          <p:nvPr>
            <p:ph type="sldNum" sz="quarter" idx="10"/>
          </p:nvPr>
        </p:nvSpPr>
        <p:spPr/>
        <p:txBody>
          <a:bodyPr/>
          <a:lstStyle/>
          <a:p>
            <a:fld id="{103A21C9-4FB9-4373-980E-4CF1830898B6}" type="slidenum">
              <a:rPr lang="en-US" smtClean="0"/>
              <a:t>6</a:t>
            </a:fld>
            <a:endParaRPr lang="en-US"/>
          </a:p>
        </p:txBody>
      </p:sp>
    </p:spTree>
    <p:extLst>
      <p:ext uri="{BB962C8B-B14F-4D97-AF65-F5344CB8AC3E}">
        <p14:creationId xmlns:p14="http://schemas.microsoft.com/office/powerpoint/2010/main" val="2253228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(3/25/15 23:25) -----</a:t>
            </a:r>
          </a:p>
          <a:p>
            <a:r>
              <a:rPr lang="en-US"/>
              <a:t>civilian higher than military likely from noncondioning</a:t>
            </a:r>
          </a:p>
          <a:p>
            <a:r>
              <a:rPr lang="en-US"/>
              <a:t>----- Meeting Notes (3/26/15 07:54) -----</a:t>
            </a:r>
          </a:p>
          <a:p>
            <a:r>
              <a:rPr lang="en-US"/>
              <a:t>women more common in part because of incidence of sexual assault</a:t>
            </a:r>
          </a:p>
          <a:p>
            <a:r>
              <a:rPr lang="en-US"/>
              <a:t>My eyes were really opened with our results. I wold hve guessed a couple of percent </a:t>
            </a:r>
          </a:p>
        </p:txBody>
      </p:sp>
      <p:sp>
        <p:nvSpPr>
          <p:cNvPr id="4" name="Slide Number Placeholder 3"/>
          <p:cNvSpPr>
            <a:spLocks noGrp="1"/>
          </p:cNvSpPr>
          <p:nvPr>
            <p:ph type="sldNum" sz="quarter" idx="10"/>
          </p:nvPr>
        </p:nvSpPr>
        <p:spPr/>
        <p:txBody>
          <a:bodyPr/>
          <a:lstStyle/>
          <a:p>
            <a:fld id="{103A21C9-4FB9-4373-980E-4CF1830898B6}" type="slidenum">
              <a:rPr lang="en-US" smtClean="0"/>
              <a:t>7</a:t>
            </a:fld>
            <a:endParaRPr lang="en-US"/>
          </a:p>
        </p:txBody>
      </p:sp>
    </p:spTree>
    <p:extLst>
      <p:ext uri="{BB962C8B-B14F-4D97-AF65-F5344CB8AC3E}">
        <p14:creationId xmlns:p14="http://schemas.microsoft.com/office/powerpoint/2010/main" val="149016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fld id="{A0CCF0E1-E879-4AD4-A3A0-5B8B774CA620}" type="slidenum">
              <a:rPr lang="en-US">
                <a:latin typeface="Calibri" pitchFamily="34" charset="0"/>
              </a:rPr>
              <a:pPr/>
              <a:t>9</a:t>
            </a:fld>
            <a:endParaRPr lang="en-US">
              <a:latin typeface="Calibri" pitchFamily="34" charset="0"/>
            </a:endParaRPr>
          </a:p>
        </p:txBody>
      </p:sp>
    </p:spTree>
    <p:extLst>
      <p:ext uri="{BB962C8B-B14F-4D97-AF65-F5344CB8AC3E}">
        <p14:creationId xmlns:p14="http://schemas.microsoft.com/office/powerpoint/2010/main" val="208848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(3/25/15 23:25) -----</a:t>
            </a:r>
          </a:p>
          <a:p>
            <a:r>
              <a:rPr lang="en-US"/>
              <a:t>also get it from personal interaction</a:t>
            </a:r>
          </a:p>
        </p:txBody>
      </p:sp>
      <p:sp>
        <p:nvSpPr>
          <p:cNvPr id="4" name="Slide Number Placeholder 3"/>
          <p:cNvSpPr>
            <a:spLocks noGrp="1"/>
          </p:cNvSpPr>
          <p:nvPr>
            <p:ph type="sldNum" sz="quarter" idx="10"/>
          </p:nvPr>
        </p:nvSpPr>
        <p:spPr/>
        <p:txBody>
          <a:bodyPr/>
          <a:lstStyle/>
          <a:p>
            <a:fld id="{103A21C9-4FB9-4373-980E-4CF1830898B6}" type="slidenum">
              <a:rPr lang="en-US" smtClean="0"/>
              <a:t>11</a:t>
            </a:fld>
            <a:endParaRPr lang="en-US"/>
          </a:p>
        </p:txBody>
      </p:sp>
    </p:spTree>
    <p:extLst>
      <p:ext uri="{BB962C8B-B14F-4D97-AF65-F5344CB8AC3E}">
        <p14:creationId xmlns:p14="http://schemas.microsoft.com/office/powerpoint/2010/main" val="162444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1 scene 3 lady Percy to Lord Percy Hot</a:t>
            </a:r>
            <a:r>
              <a:rPr lang="en-US" baseline="0" dirty="0" smtClean="0"/>
              <a:t>spur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Herodotus, writing of the battle of Marathon in 490 BC, mentions an Athenian warrior who went blind when the soldier standing next to him was killed, although the blinded soldier “was wounded in no part of his body.” </a:t>
            </a:r>
          </a:p>
          <a:p>
            <a:endParaRPr lang="en-US" dirty="0"/>
          </a:p>
          <a:p>
            <a:r>
              <a:rPr lang="en-US" dirty="0"/>
              <a:t>----- Meeting Notes (3/25/15 23:25) -----</a:t>
            </a:r>
          </a:p>
          <a:p>
            <a:r>
              <a:rPr lang="en-US" dirty="0"/>
              <a:t>achilles contemplates his heel or stepped in something</a:t>
            </a:r>
          </a:p>
          <a:p>
            <a:r>
              <a:rPr lang="en-US" dirty="0"/>
              <a:t>Ajax </a:t>
            </a:r>
          </a:p>
        </p:txBody>
      </p:sp>
      <p:sp>
        <p:nvSpPr>
          <p:cNvPr id="4" name="Slide Number Placeholder 3"/>
          <p:cNvSpPr>
            <a:spLocks noGrp="1"/>
          </p:cNvSpPr>
          <p:nvPr>
            <p:ph type="sldNum" sz="quarter" idx="10"/>
          </p:nvPr>
        </p:nvSpPr>
        <p:spPr/>
        <p:txBody>
          <a:bodyPr/>
          <a:lstStyle/>
          <a:p>
            <a:fld id="{103A21C9-4FB9-4373-980E-4CF1830898B6}" type="slidenum">
              <a:rPr lang="en-US" smtClean="0"/>
              <a:t>12</a:t>
            </a:fld>
            <a:endParaRPr lang="en-US"/>
          </a:p>
        </p:txBody>
      </p:sp>
    </p:spTree>
    <p:extLst>
      <p:ext uri="{BB962C8B-B14F-4D97-AF65-F5344CB8AC3E}">
        <p14:creationId xmlns:p14="http://schemas.microsoft.com/office/powerpoint/2010/main" val="338215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63AB8-781A-4926-BD5A-7B476AA1066C}"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948B-6674-4133-B461-8D7CA7D817AB}"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63AB8-781A-4926-BD5A-7B476AA1066C}"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CE63AB8-781A-4926-BD5A-7B476AA1066C}"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CE63AB8-781A-4926-BD5A-7B476AA1066C}" type="datetimeFigureOut">
              <a:rPr lang="en-US" smtClean="0"/>
              <a:t>4/21/2015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CE63AB8-781A-4926-BD5A-7B476AA1066C}" type="datetimeFigureOut">
              <a:rPr lang="en-US" smtClean="0"/>
              <a:t>4/21/2015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63AB8-781A-4926-BD5A-7B476AA1066C}" type="datetimeFigureOut">
              <a:rPr lang="en-US" smtClean="0"/>
              <a:t>4/21/2015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63AB8-781A-4926-BD5A-7B476AA1066C}"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948B-6674-4133-B461-8D7CA7D817A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4CE63AB8-781A-4926-BD5A-7B476AA1066C}" type="datetimeFigureOut">
              <a:rPr lang="en-US" smtClean="0"/>
              <a:t>4/21/2015</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62F5948B-6674-4133-B461-8D7CA7D817A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hyperlink" Target="wichita%20falls%20donation%20talk.ppt#-1,1,Please do not read this slide.   This is only a test.  In the event of a real slide, useful or meaningful information would be displayed and your attention would be called  to it.    This is only a test"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219201"/>
            <a:ext cx="6498158" cy="3886199"/>
          </a:xfrm>
        </p:spPr>
        <p:txBody>
          <a:bodyPr>
            <a:normAutofit fontScale="90000"/>
          </a:bodyPr>
          <a:lstStyle/>
          <a:p>
            <a:r>
              <a:rPr lang="en-US" sz="6000" dirty="0" smtClean="0"/>
              <a:t>Stress Happens:</a:t>
            </a:r>
            <a:r>
              <a:rPr lang="en-US" dirty="0" smtClean="0"/>
              <a:t/>
            </a:r>
            <a:br>
              <a:rPr lang="en-US" dirty="0" smtClean="0"/>
            </a:br>
            <a:r>
              <a:rPr lang="en-US" dirty="0"/>
              <a:t>PTSD in Trauma Patients, Families and Care Providers</a:t>
            </a:r>
            <a:br>
              <a:rPr lang="en-US" dirty="0"/>
            </a:br>
            <a:r>
              <a:rPr lang="en-US" dirty="0"/>
              <a:t> </a:t>
            </a:r>
            <a:br>
              <a:rPr lang="en-US" dirty="0"/>
            </a:br>
            <a:endParaRPr lang="en-US" dirty="0"/>
          </a:p>
        </p:txBody>
      </p:sp>
      <p:sp>
        <p:nvSpPr>
          <p:cNvPr id="3" name="Subtitle 2"/>
          <p:cNvSpPr>
            <a:spLocks noGrp="1"/>
          </p:cNvSpPr>
          <p:nvPr>
            <p:ph type="subTitle" idx="1"/>
          </p:nvPr>
        </p:nvSpPr>
        <p:spPr>
          <a:xfrm>
            <a:off x="1295400" y="3962400"/>
            <a:ext cx="6498159" cy="916641"/>
          </a:xfrm>
        </p:spPr>
        <p:txBody>
          <a:bodyPr/>
          <a:lstStyle/>
          <a:p>
            <a:r>
              <a:rPr lang="en-US" dirty="0" smtClean="0"/>
              <a:t>Michael L. Foreman, MD, FACS</a:t>
            </a:r>
            <a:endParaRPr lang="en-US" dirty="0"/>
          </a:p>
          <a:p>
            <a:r>
              <a:rPr lang="en-US" dirty="0"/>
              <a:t>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5327151"/>
            <a:ext cx="3429000" cy="1530849"/>
          </a:xfrm>
          <a:prstGeom prst="rect">
            <a:avLst/>
          </a:prstGeom>
        </p:spPr>
      </p:pic>
    </p:spTree>
    <p:extLst>
      <p:ext uri="{BB962C8B-B14F-4D97-AF65-F5344CB8AC3E}">
        <p14:creationId xmlns:p14="http://schemas.microsoft.com/office/powerpoint/2010/main" val="838203137"/>
      </p:ext>
    </p:extLst>
  </p:cSld>
  <p:clrMapOvr>
    <a:masterClrMapping/>
  </p:clrMapOvr>
  <mc:AlternateContent xmlns:mc="http://schemas.openxmlformats.org/markup-compatibility/2006" xmlns:p14="http://schemas.microsoft.com/office/powerpoint/2010/main">
    <mc:Choice Requires="p14">
      <p:transition spd="slow" p14:dur="2000" advTm="18386"/>
    </mc:Choice>
    <mc:Fallback xmlns="">
      <p:transition xmlns:p14="http://schemas.microsoft.com/office/powerpoint/2010/main" spd="slow" advTm="1838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Throughout the Ages</a:t>
            </a:r>
            <a:endParaRPr lang="en-US" dirty="0"/>
          </a:p>
        </p:txBody>
      </p:sp>
      <p:sp>
        <p:nvSpPr>
          <p:cNvPr id="3" name="Content Placeholder 2"/>
          <p:cNvSpPr>
            <a:spLocks noGrp="1"/>
          </p:cNvSpPr>
          <p:nvPr>
            <p:ph idx="1"/>
          </p:nvPr>
        </p:nvSpPr>
        <p:spPr/>
        <p:txBody>
          <a:bodyPr>
            <a:normAutofit/>
          </a:bodyPr>
          <a:lstStyle/>
          <a:p>
            <a:r>
              <a:rPr lang="en-US" dirty="0" smtClean="0"/>
              <a:t>While PTSD was only formally recognized and defined by the American Psychiatric Association in 1980, it was nothing new.</a:t>
            </a:r>
          </a:p>
          <a:p>
            <a:r>
              <a:rPr lang="en-US" dirty="0"/>
              <a:t>PTSD-</a:t>
            </a:r>
            <a:r>
              <a:rPr lang="en-US" dirty="0" err="1"/>
              <a:t>esque</a:t>
            </a:r>
            <a:r>
              <a:rPr lang="en-US" dirty="0"/>
              <a:t> conditions </a:t>
            </a:r>
            <a:r>
              <a:rPr lang="en-US" dirty="0" smtClean="0"/>
              <a:t>described </a:t>
            </a:r>
            <a:r>
              <a:rPr lang="en-US" dirty="0"/>
              <a:t>using over 80 different names </a:t>
            </a:r>
            <a:r>
              <a:rPr lang="en-US" dirty="0" smtClean="0"/>
              <a:t>documented by various authors in varying parts of the world</a:t>
            </a:r>
            <a:endParaRPr lang="en-US" dirty="0"/>
          </a:p>
          <a:p>
            <a:r>
              <a:rPr lang="en-US" dirty="0" smtClean="0"/>
              <a:t>Risk of exposure to traumatic events has been part of the human condition since the beginning of the species.</a:t>
            </a:r>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771735350"/>
      </p:ext>
    </p:extLst>
  </p:cSld>
  <p:clrMapOvr>
    <a:masterClrMapping/>
  </p:clrMapOvr>
  <mc:AlternateContent xmlns:mc="http://schemas.openxmlformats.org/markup-compatibility/2006" xmlns:p14="http://schemas.microsoft.com/office/powerpoint/2010/main">
    <mc:Choice Requires="p14">
      <p:transition spd="slow" p14:dur="2000" advTm="18190"/>
    </mc:Choice>
    <mc:Fallback xmlns="">
      <p:transition xmlns:p14="http://schemas.microsoft.com/office/powerpoint/2010/main" spd="slow" advTm="1819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42276" cy="1336956"/>
          </a:xfrm>
        </p:spPr>
        <p:txBody>
          <a:bodyPr>
            <a:noAutofit/>
          </a:bodyPr>
          <a:lstStyle/>
          <a:p>
            <a:r>
              <a:rPr lang="en-US" sz="3400" dirty="0" smtClean="0"/>
              <a:t>From fending off Saber-Toothed Tigers (and other prehistoric creatures)…</a:t>
            </a:r>
            <a:endParaRPr lang="en-US" sz="3400" dirty="0"/>
          </a:p>
        </p:txBody>
      </p:sp>
      <p:pic>
        <p:nvPicPr>
          <p:cNvPr id="4" name="Content Placeholder 3"/>
          <p:cNvPicPr>
            <a:picLocks noGrp="1" noChangeAspect="1"/>
          </p:cNvPicPr>
          <p:nvPr>
            <p:ph idx="1"/>
          </p:nvPr>
        </p:nvPicPr>
        <p:blipFill>
          <a:blip r:embed="rId3"/>
          <a:srcRect t="1994" b="1994"/>
          <a:stretch>
            <a:fillRect/>
          </a:stretch>
        </p:blipFill>
        <p:spPr>
          <a:xfrm>
            <a:off x="549275" y="2133599"/>
            <a:ext cx="8042276" cy="4191001"/>
          </a:xfrm>
        </p:spPr>
      </p:pic>
      <p:pic>
        <p:nvPicPr>
          <p:cNvPr id="5" name="Picture 4"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84667878"/>
      </p:ext>
    </p:extLst>
  </p:cSld>
  <p:clrMapOvr>
    <a:masterClrMapping/>
  </p:clrMapOvr>
  <mc:AlternateContent xmlns:mc="http://schemas.openxmlformats.org/markup-compatibility/2006" xmlns:p14="http://schemas.microsoft.com/office/powerpoint/2010/main">
    <mc:Choice Requires="p14">
      <p:transition spd="slow" p14:dur="2000" advTm="5406"/>
    </mc:Choice>
    <mc:Fallback xmlns="">
      <p:transition xmlns:p14="http://schemas.microsoft.com/office/powerpoint/2010/main" spd="slow" advTm="540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sz="4000" dirty="0" smtClean="0"/>
              <a:t>To the classics of literature…</a:t>
            </a:r>
            <a:endParaRPr lang="en-US" sz="4000" dirty="0"/>
          </a:p>
        </p:txBody>
      </p:sp>
      <p:pic>
        <p:nvPicPr>
          <p:cNvPr id="5" name="Picture 4" descr="achilles.jpg"/>
          <p:cNvPicPr>
            <a:picLocks noChangeAspect="1"/>
          </p:cNvPicPr>
          <p:nvPr/>
        </p:nvPicPr>
        <p:blipFill>
          <a:blip r:embed="rId3" cstate="print"/>
          <a:stretch>
            <a:fillRect/>
          </a:stretch>
        </p:blipFill>
        <p:spPr>
          <a:xfrm>
            <a:off x="152400" y="1447800"/>
            <a:ext cx="4191000" cy="5306378"/>
          </a:xfrm>
          <a:prstGeom prst="rect">
            <a:avLst/>
          </a:prstGeom>
        </p:spPr>
      </p:pic>
      <p:sp>
        <p:nvSpPr>
          <p:cNvPr id="6" name="TextBox 5"/>
          <p:cNvSpPr txBox="1"/>
          <p:nvPr/>
        </p:nvSpPr>
        <p:spPr>
          <a:xfrm>
            <a:off x="1676400" y="990600"/>
            <a:ext cx="1447800" cy="461665"/>
          </a:xfrm>
          <a:prstGeom prst="rect">
            <a:avLst/>
          </a:prstGeom>
          <a:noFill/>
        </p:spPr>
        <p:txBody>
          <a:bodyPr wrap="square" rtlCol="0">
            <a:spAutoFit/>
          </a:bodyPr>
          <a:lstStyle/>
          <a:p>
            <a:r>
              <a:rPr lang="en-US" sz="2400" dirty="0" smtClean="0"/>
              <a:t>Achilles</a:t>
            </a:r>
            <a:endParaRPr lang="en-US" sz="2400" dirty="0"/>
          </a:p>
        </p:txBody>
      </p:sp>
      <p:sp>
        <p:nvSpPr>
          <p:cNvPr id="8" name="Rectangle 7"/>
          <p:cNvSpPr/>
          <p:nvPr/>
        </p:nvSpPr>
        <p:spPr>
          <a:xfrm>
            <a:off x="4572000" y="1066800"/>
            <a:ext cx="4343400" cy="5632310"/>
          </a:xfrm>
          <a:prstGeom prst="rect">
            <a:avLst/>
          </a:prstGeom>
        </p:spPr>
        <p:txBody>
          <a:bodyPr wrap="square">
            <a:spAutoFit/>
          </a:bodyPr>
          <a:lstStyle/>
          <a:p>
            <a:pPr algn="ctr"/>
            <a:r>
              <a:rPr lang="en-US" sz="2400" i="1" dirty="0" smtClean="0"/>
              <a:t>Henry IV:</a:t>
            </a:r>
          </a:p>
          <a:p>
            <a:r>
              <a:rPr lang="en-US" sz="2400" i="1" dirty="0" smtClean="0"/>
              <a:t>“Tell </a:t>
            </a:r>
            <a:r>
              <a:rPr lang="en-US" sz="2400" i="1" dirty="0"/>
              <a:t>me, sweet lord, what </a:t>
            </a:r>
            <a:r>
              <a:rPr lang="en-US" sz="2400" i="1" dirty="0" err="1"/>
              <a:t>is't</a:t>
            </a:r>
            <a:r>
              <a:rPr lang="en-US" sz="2400" i="1" dirty="0"/>
              <a:t> that takes from thee</a:t>
            </a:r>
            <a:br>
              <a:rPr lang="en-US" sz="2400" i="1" dirty="0"/>
            </a:br>
            <a:r>
              <a:rPr lang="en-US" sz="2400" i="1" dirty="0"/>
              <a:t>Thy stomach, pleasure, and thy golden sleep?</a:t>
            </a:r>
            <a:br>
              <a:rPr lang="en-US" sz="2400" i="1" dirty="0"/>
            </a:br>
            <a:r>
              <a:rPr lang="en-US" sz="2400" i="1" dirty="0"/>
              <a:t>Why dost thou bend </a:t>
            </a:r>
            <a:r>
              <a:rPr lang="en-US" sz="2400" i="1" dirty="0" err="1"/>
              <a:t>thine</a:t>
            </a:r>
            <a:r>
              <a:rPr lang="en-US" sz="2400" i="1" dirty="0"/>
              <a:t> eyes upon the earth,</a:t>
            </a:r>
            <a:br>
              <a:rPr lang="en-US" sz="2400" i="1" dirty="0"/>
            </a:br>
            <a:r>
              <a:rPr lang="en-US" sz="2400" i="1" dirty="0"/>
              <a:t>And start so often when thou </a:t>
            </a:r>
            <a:r>
              <a:rPr lang="en-US" sz="2400" i="1" dirty="0" err="1"/>
              <a:t>sit'st</a:t>
            </a:r>
            <a:r>
              <a:rPr lang="en-US" sz="2400" i="1" dirty="0"/>
              <a:t> alone?</a:t>
            </a:r>
            <a:br>
              <a:rPr lang="en-US" sz="2400" i="1" dirty="0"/>
            </a:br>
            <a:r>
              <a:rPr lang="en-US" sz="2400" i="1" dirty="0"/>
              <a:t>Why hast thou lost the fresh blood in thy cheeks,</a:t>
            </a:r>
            <a:br>
              <a:rPr lang="en-US" sz="2400" i="1" dirty="0"/>
            </a:br>
            <a:r>
              <a:rPr lang="en-US" sz="2400" i="1" dirty="0"/>
              <a:t>And given my treasures and my rights of thee</a:t>
            </a:r>
            <a:br>
              <a:rPr lang="en-US" sz="2400" i="1" dirty="0"/>
            </a:br>
            <a:r>
              <a:rPr lang="en-US" sz="2400" i="1" dirty="0"/>
              <a:t>To thick-eyed musing and cursed melancholy</a:t>
            </a:r>
            <a:r>
              <a:rPr lang="en-US" sz="2400" i="1" dirty="0" smtClean="0"/>
              <a:t>?”</a:t>
            </a:r>
            <a:endParaRPr lang="en-US" sz="2400" dirty="0"/>
          </a:p>
        </p:txBody>
      </p:sp>
      <p:pic>
        <p:nvPicPr>
          <p:cNvPr id="7" name="Picture 6"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248400"/>
            <a:ext cx="1447800" cy="609600"/>
          </a:xfrm>
          <a:prstGeom prst="rect">
            <a:avLst/>
          </a:prstGeom>
          <a:noFill/>
          <a:ln>
            <a:noFill/>
          </a:ln>
        </p:spPr>
      </p:pic>
    </p:spTree>
    <p:extLst>
      <p:ext uri="{BB962C8B-B14F-4D97-AF65-F5344CB8AC3E}">
        <p14:creationId xmlns:p14="http://schemas.microsoft.com/office/powerpoint/2010/main" val="2672056664"/>
      </p:ext>
    </p:extLst>
  </p:cSld>
  <p:clrMapOvr>
    <a:masterClrMapping/>
  </p:clrMapOvr>
  <mc:AlternateContent xmlns:mc="http://schemas.openxmlformats.org/markup-compatibility/2006" xmlns:p14="http://schemas.microsoft.com/office/powerpoint/2010/main">
    <mc:Choice Requires="p14">
      <p:transition spd="slow" p14:dur="2000" advTm="102436"/>
    </mc:Choice>
    <mc:Fallback xmlns="">
      <p:transition xmlns:p14="http://schemas.microsoft.com/office/powerpoint/2010/main" spd="slow" advTm="10243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To “shell shock” in WWI</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sz="2400" i="1" dirty="0"/>
              <a:t>“Physical shock accompanied by horrifying circumstances, causing profound emotional shock and terror, which is contemplative fear, or fear continually revived by the imagination, has a much more intense and lasting effect on the mind than simple [physical] shock has.</a:t>
            </a:r>
            <a:r>
              <a:rPr lang="en-US" sz="2400" i="1" dirty="0" smtClean="0"/>
              <a:t>”</a:t>
            </a:r>
          </a:p>
          <a:p>
            <a:pPr marL="0" indent="0" algn="r">
              <a:buNone/>
            </a:pPr>
            <a:r>
              <a:rPr lang="en-US" sz="2400" i="1" dirty="0" smtClean="0"/>
              <a:t> </a:t>
            </a:r>
            <a:r>
              <a:rPr lang="en-US" sz="2400" i="1" dirty="0"/>
              <a:t>– Frederick Walker Mott, 1919</a:t>
            </a:r>
            <a:endParaRPr lang="en-US" sz="2400" dirty="0"/>
          </a:p>
          <a:p>
            <a:endParaRPr lang="en-US" sz="2400" dirty="0"/>
          </a:p>
        </p:txBody>
      </p:sp>
      <p:pic>
        <p:nvPicPr>
          <p:cNvPr id="4" name="Picture 4" descr="https://c1.staticflickr.com/3/2759/4021307637_ae254f7bb1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352800"/>
            <a:ext cx="348808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ytimg.com/vi/8rGPq7OiqO4/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191000"/>
            <a:ext cx="4741332"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72785"/>
      </p:ext>
    </p:extLst>
  </p:cSld>
  <p:clrMapOvr>
    <a:masterClrMapping/>
  </p:clrMapOvr>
  <mc:AlternateContent xmlns:mc="http://schemas.openxmlformats.org/markup-compatibility/2006" xmlns:p14="http://schemas.microsoft.com/office/powerpoint/2010/main">
    <mc:Choice Requires="p14">
      <p:transition spd="slow" p14:dur="2000" advTm="24429"/>
    </mc:Choice>
    <mc:Fallback xmlns="">
      <p:transition xmlns:p14="http://schemas.microsoft.com/office/powerpoint/2010/main" spd="slow" advTm="2442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PTSD</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When first described during WWI, was thought to be short-term condition that would resolve after being removed from combat</a:t>
            </a:r>
          </a:p>
          <a:p>
            <a:r>
              <a:rPr lang="en-US" dirty="0" smtClean="0"/>
              <a:t>After Vietnam War, veterans diagnosed with “stress response syndrome”</a:t>
            </a:r>
          </a:p>
          <a:p>
            <a:pPr lvl="1"/>
            <a:r>
              <a:rPr lang="en-US" dirty="0" smtClean="0"/>
              <a:t>If lasted more than 6 months, VA declared that it was due to a pre-existing condition and treatment was no longer covered</a:t>
            </a:r>
          </a:p>
          <a:p>
            <a:pPr lvl="2"/>
            <a:r>
              <a:rPr lang="en-US" dirty="0" smtClean="0"/>
              <a:t>Addition to DSM-III in 1980 changed this</a:t>
            </a:r>
          </a:p>
          <a:p>
            <a:r>
              <a:rPr lang="en-US" dirty="0" smtClean="0"/>
              <a:t>Was classified as an Anxiety </a:t>
            </a:r>
            <a:r>
              <a:rPr lang="en-US" dirty="0"/>
              <a:t>D</a:t>
            </a:r>
            <a:r>
              <a:rPr lang="en-US" dirty="0" smtClean="0"/>
              <a:t>isorder until 2013</a:t>
            </a:r>
          </a:p>
          <a:p>
            <a:pPr lvl="1"/>
            <a:r>
              <a:rPr lang="en-US" dirty="0" smtClean="0"/>
              <a:t>Now part of new Trauma and Stressor-Related Disorders category</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033276463"/>
      </p:ext>
    </p:extLst>
  </p:cSld>
  <p:clrMapOvr>
    <a:masterClrMapping/>
  </p:clrMapOvr>
  <mc:AlternateContent xmlns:mc="http://schemas.openxmlformats.org/markup-compatibility/2006" xmlns:p14="http://schemas.microsoft.com/office/powerpoint/2010/main">
    <mc:Choice Requires="p14">
      <p:transition spd="slow" p14:dur="2000" advTm="31266"/>
    </mc:Choice>
    <mc:Fallback xmlns="">
      <p:transition xmlns:p14="http://schemas.microsoft.com/office/powerpoint/2010/main" spd="slow" advTm="3126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PTSD</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a:t>O</a:t>
            </a:r>
            <a:r>
              <a:rPr lang="en-US" dirty="0" smtClean="0"/>
              <a:t>nly relatively recently that awareness has grown about the presence of PTSD in non-military populations</a:t>
            </a:r>
          </a:p>
          <a:p>
            <a:r>
              <a:rPr lang="en-US" dirty="0" smtClean="0"/>
              <a:t>Even more recent is inclusion of diagnostic criteria to account for those who are consistently exposed to aftermath of traumatic events</a:t>
            </a:r>
          </a:p>
          <a:p>
            <a:pPr lvl="1"/>
            <a:r>
              <a:rPr lang="en-US" dirty="0" smtClean="0"/>
              <a:t>Used to be called Secondary Traumatic Stress</a:t>
            </a:r>
          </a:p>
          <a:p>
            <a:pPr lvl="1"/>
            <a:r>
              <a:rPr lang="en-US" dirty="0"/>
              <a:t>Now part of new Trauma and Stressor-Related Disorders category</a:t>
            </a:r>
          </a:p>
          <a:p>
            <a:pPr lvl="1"/>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453852410"/>
      </p:ext>
    </p:extLst>
  </p:cSld>
  <p:clrMapOvr>
    <a:masterClrMapping/>
  </p:clrMapOvr>
  <mc:AlternateContent xmlns:mc="http://schemas.openxmlformats.org/markup-compatibility/2006" xmlns:p14="http://schemas.microsoft.com/office/powerpoint/2010/main">
    <mc:Choice Requires="p14">
      <p:transition spd="slow" p14:dur="2000" advTm="45553"/>
    </mc:Choice>
    <mc:Fallback xmlns="">
      <p:transition xmlns:p14="http://schemas.microsoft.com/office/powerpoint/2010/main" spd="slow" advTm="4555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Physiology of PTSD</a:t>
            </a:r>
            <a:endParaRPr lang="en-US" dirty="0"/>
          </a:p>
        </p:txBody>
      </p:sp>
      <p:sp>
        <p:nvSpPr>
          <p:cNvPr id="3" name="Subtitle 2"/>
          <p:cNvSpPr>
            <a:spLocks noGrp="1"/>
          </p:cNvSpPr>
          <p:nvPr>
            <p:ph type="subTitle" idx="1"/>
          </p:nvPr>
        </p:nvSpPr>
        <p:spPr/>
        <p:txBody>
          <a:bodyPr/>
          <a:lstStyle/>
          <a:p>
            <a:r>
              <a:rPr lang="en-US" dirty="0" smtClean="0"/>
              <a:t>Why does it happen?</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520044629"/>
      </p:ext>
    </p:extLst>
  </p:cSld>
  <p:clrMapOvr>
    <a:masterClrMapping/>
  </p:clrMapOvr>
  <mc:AlternateContent xmlns:mc="http://schemas.openxmlformats.org/markup-compatibility/2006" xmlns:p14="http://schemas.microsoft.com/office/powerpoint/2010/main">
    <mc:Choice Requires="p14">
      <p:transition spd="slow" p14:dur="2000" advTm="19969"/>
    </mc:Choice>
    <mc:Fallback xmlns="">
      <p:transition xmlns:p14="http://schemas.microsoft.com/office/powerpoint/2010/main" spd="slow" advTm="1996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4114800" cy="5516563"/>
          </a:xfrm>
        </p:spPr>
        <p:txBody>
          <a:bodyPr>
            <a:normAutofit/>
          </a:bodyPr>
          <a:lstStyle/>
          <a:p>
            <a:r>
              <a:rPr lang="en-US" dirty="0"/>
              <a:t>Estimated that 81% of Americans experience a trauma at some point in their lives</a:t>
            </a:r>
          </a:p>
          <a:p>
            <a:r>
              <a:rPr lang="en-US" dirty="0" smtClean="0"/>
              <a:t>100% of people experience stress</a:t>
            </a:r>
          </a:p>
          <a:p>
            <a:pPr lvl="1"/>
            <a:r>
              <a:rPr lang="en-US" dirty="0" smtClean="0"/>
              <a:t>At what point does a stressor become traumatic?</a:t>
            </a:r>
          </a:p>
        </p:txBody>
      </p:sp>
      <p:pic>
        <p:nvPicPr>
          <p:cNvPr id="4" name="Picture 6" descr="Anti-Stress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399"/>
            <a:ext cx="4610882" cy="598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custDataLst>
      <p:tags r:id="rId1"/>
    </p:custDataLst>
    <p:extLst>
      <p:ext uri="{BB962C8B-B14F-4D97-AF65-F5344CB8AC3E}">
        <p14:creationId xmlns:p14="http://schemas.microsoft.com/office/powerpoint/2010/main" val="4137160220"/>
      </p:ext>
    </p:extLst>
  </p:cSld>
  <p:clrMapOvr>
    <a:masterClrMapping/>
  </p:clrMapOvr>
  <mc:AlternateContent xmlns:mc="http://schemas.openxmlformats.org/markup-compatibility/2006" xmlns:p14="http://schemas.microsoft.com/office/powerpoint/2010/main">
    <mc:Choice Requires="p14">
      <p:transition spd="slow" p14:dur="2000" advTm="32275"/>
    </mc:Choice>
    <mc:Fallback xmlns="">
      <p:transition xmlns:p14="http://schemas.microsoft.com/office/powerpoint/2010/main" spd="slow" advTm="32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1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Review</a:t>
            </a:r>
            <a:endParaRPr lang="en-US" dirty="0"/>
          </a:p>
        </p:txBody>
      </p:sp>
      <p:sp>
        <p:nvSpPr>
          <p:cNvPr id="3" name="Content Placeholder 2"/>
          <p:cNvSpPr>
            <a:spLocks noGrp="1"/>
          </p:cNvSpPr>
          <p:nvPr>
            <p:ph idx="1"/>
          </p:nvPr>
        </p:nvSpPr>
        <p:spPr/>
        <p:txBody>
          <a:bodyPr/>
          <a:lstStyle/>
          <a:p>
            <a:r>
              <a:rPr lang="en-US" dirty="0" smtClean="0"/>
              <a:t>What happens during the human stress response?</a:t>
            </a:r>
          </a:p>
          <a:p>
            <a:r>
              <a:rPr lang="en-US" dirty="0" smtClean="0"/>
              <a:t>Two aspects:</a:t>
            </a:r>
          </a:p>
          <a:p>
            <a:pPr lvl="1"/>
            <a:r>
              <a:rPr lang="en-US" dirty="0" smtClean="0"/>
              <a:t>Physiological</a:t>
            </a:r>
          </a:p>
          <a:p>
            <a:pPr lvl="1"/>
            <a:r>
              <a:rPr lang="en-US" dirty="0" smtClean="0"/>
              <a:t>Psychological</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782766032"/>
      </p:ext>
    </p:extLst>
  </p:cSld>
  <p:clrMapOvr>
    <a:masterClrMapping/>
  </p:clrMapOvr>
  <mc:AlternateContent xmlns:mc="http://schemas.openxmlformats.org/markup-compatibility/2006" xmlns:p14="http://schemas.microsoft.com/office/powerpoint/2010/main">
    <mc:Choice Requires="p14">
      <p:transition spd="slow" p14:dur="2000" advTm="6591"/>
    </mc:Choice>
    <mc:Fallback xmlns="">
      <p:transition xmlns:p14="http://schemas.microsoft.com/office/powerpoint/2010/main" spd="slow" advTm="659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of Stress</a:t>
            </a:r>
            <a:endParaRPr lang="en-US" dirty="0"/>
          </a:p>
        </p:txBody>
      </p:sp>
      <p:sp>
        <p:nvSpPr>
          <p:cNvPr id="3" name="Content Placeholder 2"/>
          <p:cNvSpPr>
            <a:spLocks noGrp="1"/>
          </p:cNvSpPr>
          <p:nvPr>
            <p:ph idx="1"/>
          </p:nvPr>
        </p:nvSpPr>
        <p:spPr/>
        <p:txBody>
          <a:bodyPr/>
          <a:lstStyle/>
          <a:p>
            <a:r>
              <a:rPr lang="en-US" dirty="0" smtClean="0"/>
              <a:t>When stressor occurs, amygdala triggers neural response in hypothalamus</a:t>
            </a:r>
          </a:p>
          <a:p>
            <a:r>
              <a:rPr lang="en-US" dirty="0" smtClean="0"/>
              <a:t>Pituitary gland secretes ACTH, adrenal gland releases epinephrine</a:t>
            </a:r>
          </a:p>
          <a:p>
            <a:r>
              <a:rPr lang="en-US" dirty="0" smtClean="0"/>
              <a:t>Release of chemicals results in production of cortisol</a:t>
            </a:r>
          </a:p>
          <a:p>
            <a:pPr lvl="1"/>
            <a:r>
              <a:rPr lang="en-US" dirty="0" smtClean="0"/>
              <a:t>Increased BP, blood sugar</a:t>
            </a:r>
          </a:p>
          <a:p>
            <a:r>
              <a:rPr lang="en-US" dirty="0" smtClean="0"/>
              <a:t>Boost of energy, other fight or flight reactions</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820253147"/>
      </p:ext>
    </p:extLst>
  </p:cSld>
  <p:clrMapOvr>
    <a:masterClrMapping/>
  </p:clrMapOvr>
  <mc:AlternateContent xmlns:mc="http://schemas.openxmlformats.org/markup-compatibility/2006" xmlns:p14="http://schemas.microsoft.com/office/powerpoint/2010/main">
    <mc:Choice Requires="p14">
      <p:transition spd="slow" p14:dur="2000" advTm="22436"/>
    </mc:Choice>
    <mc:Fallback xmlns="">
      <p:transition xmlns:p14="http://schemas.microsoft.com/office/powerpoint/2010/main" spd="slow" advTm="2243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bbit in fridg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80" t="298" r="257"/>
          <a:stretch/>
        </p:blipFill>
        <p:spPr>
          <a:xfrm>
            <a:off x="1524000" y="53069"/>
            <a:ext cx="5486400" cy="6904150"/>
          </a:xfrm>
        </p:spPr>
      </p:pic>
    </p:spTree>
    <p:extLst>
      <p:ext uri="{BB962C8B-B14F-4D97-AF65-F5344CB8AC3E}">
        <p14:creationId xmlns:p14="http://schemas.microsoft.com/office/powerpoint/2010/main" val="53022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Psychology of Stress</a:t>
            </a:r>
            <a:endParaRPr lang="en-US" dirty="0"/>
          </a:p>
        </p:txBody>
      </p:sp>
      <p:sp>
        <p:nvSpPr>
          <p:cNvPr id="3" name="Content Placeholder 2"/>
          <p:cNvSpPr>
            <a:spLocks noGrp="1"/>
          </p:cNvSpPr>
          <p:nvPr>
            <p:ph idx="1"/>
          </p:nvPr>
        </p:nvSpPr>
        <p:spPr/>
        <p:txBody>
          <a:bodyPr>
            <a:normAutofit lnSpcReduction="10000"/>
          </a:bodyPr>
          <a:lstStyle/>
          <a:p>
            <a:r>
              <a:rPr lang="en-US" dirty="0" smtClean="0"/>
              <a:t>Cognitive Appraisal</a:t>
            </a:r>
          </a:p>
          <a:p>
            <a:pPr lvl="1"/>
            <a:r>
              <a:rPr lang="en-US" dirty="0" smtClean="0"/>
              <a:t>The meanings we assign to the world around us</a:t>
            </a:r>
          </a:p>
          <a:p>
            <a:pPr lvl="1"/>
            <a:r>
              <a:rPr lang="en-US" dirty="0" smtClean="0"/>
              <a:t>E.g., That tiger running towards me is dangerous</a:t>
            </a:r>
          </a:p>
          <a:p>
            <a:r>
              <a:rPr lang="en-US" dirty="0" smtClean="0"/>
              <a:t>Affective Integration</a:t>
            </a:r>
          </a:p>
          <a:p>
            <a:pPr lvl="1"/>
            <a:r>
              <a:rPr lang="en-US" dirty="0" smtClean="0"/>
              <a:t>Assigning emotions to the cognitive appraisal</a:t>
            </a:r>
          </a:p>
          <a:p>
            <a:pPr lvl="1"/>
            <a:r>
              <a:rPr lang="en-US" dirty="0" smtClean="0"/>
              <a:t>E.g., It’s dangerous, so I should be scared right now</a:t>
            </a:r>
          </a:p>
          <a:p>
            <a:r>
              <a:rPr lang="en-US" dirty="0" smtClean="0"/>
              <a:t>The resulting cognitive-affective complex represents how stressors are perceived</a:t>
            </a:r>
          </a:p>
          <a:p>
            <a:pPr lvl="1"/>
            <a:r>
              <a:rPr lang="en-US" dirty="0" smtClean="0"/>
              <a:t>Decides if stimuli become stressors</a:t>
            </a:r>
          </a:p>
          <a:p>
            <a:pPr lvl="1"/>
            <a:r>
              <a:rPr lang="en-US" dirty="0" smtClean="0"/>
              <a:t>Related and interactive but independent </a:t>
            </a:r>
            <a:endParaRPr lang="en-US" dirty="0"/>
          </a:p>
        </p:txBody>
      </p:sp>
    </p:spTree>
    <p:extLst>
      <p:ext uri="{BB962C8B-B14F-4D97-AF65-F5344CB8AC3E}">
        <p14:creationId xmlns:p14="http://schemas.microsoft.com/office/powerpoint/2010/main" val="1479096532"/>
      </p:ext>
    </p:extLst>
  </p:cSld>
  <p:clrMapOvr>
    <a:masterClrMapping/>
  </p:clrMapOvr>
  <mc:AlternateContent xmlns:mc="http://schemas.openxmlformats.org/markup-compatibility/2006" xmlns:p14="http://schemas.microsoft.com/office/powerpoint/2010/main">
    <mc:Choice Requires="p14">
      <p:transition spd="slow" p14:dur="2000" advTm="51490"/>
    </mc:Choice>
    <mc:Fallback xmlns="">
      <p:transition xmlns:p14="http://schemas.microsoft.com/office/powerpoint/2010/main" spd="slow" advTm="5149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Psychology of Stress</a:t>
            </a:r>
            <a:endParaRPr lang="en-US" dirty="0"/>
          </a:p>
        </p:txBody>
      </p:sp>
      <p:sp>
        <p:nvSpPr>
          <p:cNvPr id="3" name="Content Placeholder 2"/>
          <p:cNvSpPr>
            <a:spLocks noGrp="1"/>
          </p:cNvSpPr>
          <p:nvPr>
            <p:ph idx="1"/>
          </p:nvPr>
        </p:nvSpPr>
        <p:spPr/>
        <p:txBody>
          <a:bodyPr/>
          <a:lstStyle/>
          <a:p>
            <a:r>
              <a:rPr lang="en-US" dirty="0" smtClean="0"/>
              <a:t>Cognitive-affective process is individualized</a:t>
            </a:r>
          </a:p>
          <a:p>
            <a:pPr lvl="1"/>
            <a:r>
              <a:rPr lang="en-US" dirty="0" smtClean="0"/>
              <a:t>Depends on biological predispositions, personality, personal history, and coping style</a:t>
            </a:r>
            <a:endParaRPr lang="en-US" dirty="0"/>
          </a:p>
          <a:p>
            <a:r>
              <a:rPr lang="en-US" dirty="0" smtClean="0"/>
              <a:t>What happens when there is a stimulus??</a:t>
            </a:r>
          </a:p>
          <a:p>
            <a:pPr lvl="1"/>
            <a:r>
              <a:rPr lang="en-US" dirty="0" smtClean="0"/>
              <a:t>One day, I was walking in the jungle…</a:t>
            </a:r>
          </a:p>
          <a:p>
            <a:pPr marL="349250" lvl="1" indent="0">
              <a:buNone/>
            </a:pPr>
            <a:r>
              <a:rPr lang="en-US" dirty="0"/>
              <a:t> </a:t>
            </a:r>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090055989"/>
      </p:ext>
    </p:extLst>
  </p:cSld>
  <p:clrMapOvr>
    <a:masterClrMapping/>
  </p:clrMapOvr>
  <mc:AlternateContent xmlns:mc="http://schemas.openxmlformats.org/markup-compatibility/2006" xmlns:p14="http://schemas.microsoft.com/office/powerpoint/2010/main">
    <mc:Choice Requires="p14">
      <p:transition spd="slow" p14:dur="2000" advTm="21292"/>
    </mc:Choice>
    <mc:Fallback xmlns="">
      <p:transition xmlns:p14="http://schemas.microsoft.com/office/powerpoint/2010/main" spd="slow" advTm="2129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a:srcRect l="11568" r="11568"/>
          <a:stretch>
            <a:fillRect/>
          </a:stretch>
        </p:blipFill>
        <p:spPr>
          <a:xfrm>
            <a:off x="1143001" y="-25875"/>
            <a:ext cx="6183894" cy="6883875"/>
          </a:xfrm>
        </p:spPr>
      </p:pic>
      <p:sp>
        <p:nvSpPr>
          <p:cNvPr id="6" name="Oval Callout 5"/>
          <p:cNvSpPr/>
          <p:nvPr/>
        </p:nvSpPr>
        <p:spPr>
          <a:xfrm>
            <a:off x="6629400" y="838200"/>
            <a:ext cx="2362200" cy="1143000"/>
          </a:xfrm>
          <a:prstGeom prst="wedgeEllipseCallout">
            <a:avLst>
              <a:gd name="adj1" fmla="val -56078"/>
              <a:gd name="adj2" fmla="val 1353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rPr>
              <a:t>Feed Me</a:t>
            </a:r>
            <a:endParaRPr lang="en-US" dirty="0">
              <a:ln>
                <a:solidFill>
                  <a:schemeClr val="tx1"/>
                </a:solidFill>
              </a:ln>
            </a:endParaRPr>
          </a:p>
        </p:txBody>
      </p:sp>
    </p:spTree>
    <p:extLst>
      <p:ext uri="{BB962C8B-B14F-4D97-AF65-F5344CB8AC3E}">
        <p14:creationId xmlns:p14="http://schemas.microsoft.com/office/powerpoint/2010/main" val="2816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 fill="hold"/>
                                        <p:tgtEl>
                                          <p:spTgt spid="3"/>
                                        </p:tgtEl>
                                        <p:attrNameLst>
                                          <p:attrName>ppt_w</p:attrName>
                                        </p:attrNameLst>
                                      </p:cBhvr>
                                      <p:tavLst>
                                        <p:tav tm="0">
                                          <p:val>
                                            <p:strVal val="#ppt_w*0.70"/>
                                          </p:val>
                                        </p:tav>
                                        <p:tav tm="100000">
                                          <p:val>
                                            <p:strVal val="#ppt_w"/>
                                          </p:val>
                                        </p:tav>
                                      </p:tavLst>
                                    </p:anim>
                                    <p:anim calcmode="lin" valueType="num">
                                      <p:cBhvr>
                                        <p:cTn id="8" dur="100" fill="hold"/>
                                        <p:tgtEl>
                                          <p:spTgt spid="3"/>
                                        </p:tgtEl>
                                        <p:attrNameLst>
                                          <p:attrName>ppt_h</p:attrName>
                                        </p:attrNameLst>
                                      </p:cBhvr>
                                      <p:tavLst>
                                        <p:tav tm="0">
                                          <p:val>
                                            <p:strVal val="#ppt_h"/>
                                          </p:val>
                                        </p:tav>
                                        <p:tav tm="100000">
                                          <p:val>
                                            <p:strVal val="#ppt_h"/>
                                          </p:val>
                                        </p:tav>
                                      </p:tavLst>
                                    </p:anim>
                                    <p:animEffect transition="in" filter="fade">
                                      <p:cBhvr>
                                        <p:cTn id="9" dur="100"/>
                                        <p:tgtEl>
                                          <p:spTgt spid="3"/>
                                        </p:tgtEl>
                                      </p:cBhvr>
                                    </p:animEffect>
                                  </p:childTnLst>
                                </p:cTn>
                              </p:par>
                            </p:childTnLst>
                          </p:cTn>
                        </p:par>
                        <p:par>
                          <p:cTn id="10" fill="hold">
                            <p:stCondLst>
                              <p:cond delay="1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3"/>
          <a:stretch>
            <a:fillRect/>
          </a:stretch>
        </p:blipFill>
        <p:spPr>
          <a:xfrm>
            <a:off x="419100" y="0"/>
            <a:ext cx="8301433" cy="6858000"/>
          </a:xfrm>
          <a:prstGeom prst="rect">
            <a:avLst/>
          </a:prstGeom>
        </p:spPr>
      </p:pic>
      <p:pic>
        <p:nvPicPr>
          <p:cNvPr id="4" name="Picture 3"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1143000" cy="533400"/>
          </a:xfrm>
          <a:prstGeom prst="rect">
            <a:avLst/>
          </a:prstGeom>
          <a:noFill/>
          <a:ln>
            <a:noFill/>
          </a:ln>
        </p:spPr>
      </p:pic>
    </p:spTree>
    <p:extLst>
      <p:ext uri="{BB962C8B-B14F-4D97-AF65-F5344CB8AC3E}">
        <p14:creationId xmlns:p14="http://schemas.microsoft.com/office/powerpoint/2010/main" val="379422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a:srcRect l="11568" r="11568"/>
          <a:stretch>
            <a:fillRect/>
          </a:stretch>
        </p:blipFill>
        <p:spPr>
          <a:xfrm>
            <a:off x="1143001" y="-25875"/>
            <a:ext cx="6183894" cy="6883875"/>
          </a:xfrm>
        </p:spPr>
      </p:pic>
      <p:sp>
        <p:nvSpPr>
          <p:cNvPr id="6" name="Oval Callout 5"/>
          <p:cNvSpPr/>
          <p:nvPr/>
        </p:nvSpPr>
        <p:spPr>
          <a:xfrm>
            <a:off x="6629400" y="838200"/>
            <a:ext cx="2362200" cy="1143000"/>
          </a:xfrm>
          <a:prstGeom prst="wedgeEllipseCallout">
            <a:avLst>
              <a:gd name="adj1" fmla="val -56078"/>
              <a:gd name="adj2" fmla="val 1353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rPr>
              <a:t>Dessert Menu please</a:t>
            </a:r>
            <a:endParaRPr lang="en-US" dirty="0">
              <a:ln>
                <a:solidFill>
                  <a:schemeClr val="tx1"/>
                </a:solidFill>
              </a:ln>
            </a:endParaRPr>
          </a:p>
        </p:txBody>
      </p:sp>
    </p:spTree>
    <p:extLst>
      <p:ext uri="{BB962C8B-B14F-4D97-AF65-F5344CB8AC3E}">
        <p14:creationId xmlns:p14="http://schemas.microsoft.com/office/powerpoint/2010/main" val="37237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 fill="hold"/>
                                        <p:tgtEl>
                                          <p:spTgt spid="3"/>
                                        </p:tgtEl>
                                        <p:attrNameLst>
                                          <p:attrName>ppt_w</p:attrName>
                                        </p:attrNameLst>
                                      </p:cBhvr>
                                      <p:tavLst>
                                        <p:tav tm="0">
                                          <p:val>
                                            <p:strVal val="#ppt_w*0.70"/>
                                          </p:val>
                                        </p:tav>
                                        <p:tav tm="100000">
                                          <p:val>
                                            <p:strVal val="#ppt_w"/>
                                          </p:val>
                                        </p:tav>
                                      </p:tavLst>
                                    </p:anim>
                                    <p:anim calcmode="lin" valueType="num">
                                      <p:cBhvr>
                                        <p:cTn id="8" dur="100" fill="hold"/>
                                        <p:tgtEl>
                                          <p:spTgt spid="3"/>
                                        </p:tgtEl>
                                        <p:attrNameLst>
                                          <p:attrName>ppt_h</p:attrName>
                                        </p:attrNameLst>
                                      </p:cBhvr>
                                      <p:tavLst>
                                        <p:tav tm="0">
                                          <p:val>
                                            <p:strVal val="#ppt_h"/>
                                          </p:val>
                                        </p:tav>
                                        <p:tav tm="100000">
                                          <p:val>
                                            <p:strVal val="#ppt_h"/>
                                          </p:val>
                                        </p:tav>
                                      </p:tavLst>
                                    </p:anim>
                                    <p:animEffect transition="in" filter="fade">
                                      <p:cBhvr>
                                        <p:cTn id="9" dur="100"/>
                                        <p:tgtEl>
                                          <p:spTgt spid="3"/>
                                        </p:tgtEl>
                                      </p:cBhvr>
                                    </p:animEffect>
                                  </p:childTnLst>
                                </p:cTn>
                              </p:par>
                            </p:childTnLst>
                          </p:cTn>
                        </p:par>
                        <p:par>
                          <p:cTn id="10" fill="hold">
                            <p:stCondLst>
                              <p:cond delay="1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56"/>
            <a:ext cx="8042276" cy="1336956"/>
          </a:xfrm>
        </p:spPr>
        <p:txBody>
          <a:bodyPr/>
          <a:lstStyle/>
          <a:p>
            <a:endParaRPr lang="en-US"/>
          </a:p>
        </p:txBody>
      </p:sp>
      <p:pic>
        <p:nvPicPr>
          <p:cNvPr id="4" name="Content Placeholder 3" descr="1013132132a.jpg"/>
          <p:cNvPicPr>
            <a:picLocks noGrp="1" noChangeAspect="1"/>
          </p:cNvPicPr>
          <p:nvPr>
            <p:ph idx="1"/>
          </p:nvPr>
        </p:nvPicPr>
        <p:blipFill>
          <a:blip r:embed="rId3" cstate="print">
            <a:extLst>
              <a:ext uri="{28A0092B-C50C-407E-A947-70E740481C1C}">
                <a14:useLocalDpi xmlns:a14="http://schemas.microsoft.com/office/drawing/2010/main" val="0"/>
              </a:ext>
            </a:extLst>
          </a:blip>
          <a:srcRect t="29747" b="29747"/>
          <a:stretch>
            <a:fillRect/>
          </a:stretch>
        </p:blipFill>
        <p:spPr>
          <a:xfrm>
            <a:off x="19756" y="152400"/>
            <a:ext cx="10440851" cy="5638801"/>
          </a:xfrm>
        </p:spPr>
      </p:pic>
      <p:sp>
        <p:nvSpPr>
          <p:cNvPr id="3" name="Oval Callout 2"/>
          <p:cNvSpPr/>
          <p:nvPr/>
        </p:nvSpPr>
        <p:spPr>
          <a:xfrm>
            <a:off x="6019800" y="152400"/>
            <a:ext cx="2819400" cy="914400"/>
          </a:xfrm>
          <a:prstGeom prst="wedgeEllipseCallout">
            <a:avLst>
              <a:gd name="adj1" fmla="val -16915"/>
              <a:gd name="adj2" fmla="val 95046"/>
            </a:avLst>
          </a:prstGeom>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Feed me</a:t>
            </a:r>
            <a:endParaRPr lang="en-US" sz="2800" dirty="0"/>
          </a:p>
        </p:txBody>
      </p:sp>
    </p:spTree>
    <p:extLst>
      <p:ext uri="{BB962C8B-B14F-4D97-AF65-F5344CB8AC3E}">
        <p14:creationId xmlns:p14="http://schemas.microsoft.com/office/powerpoint/2010/main" val="25604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Neurobiology of PTSD</a:t>
            </a:r>
            <a:endParaRPr lang="en-US" dirty="0"/>
          </a:p>
        </p:txBody>
      </p:sp>
      <p:sp>
        <p:nvSpPr>
          <p:cNvPr id="3" name="Content Placeholder 2"/>
          <p:cNvSpPr>
            <a:spLocks noGrp="1"/>
          </p:cNvSpPr>
          <p:nvPr>
            <p:ph idx="1"/>
          </p:nvPr>
        </p:nvSpPr>
        <p:spPr/>
        <p:txBody>
          <a:bodyPr/>
          <a:lstStyle/>
          <a:p>
            <a:r>
              <a:rPr lang="en-US" dirty="0" smtClean="0"/>
              <a:t>PTSD may be associated with stable neurobiological alterations in central and autonomic nervous systems</a:t>
            </a:r>
          </a:p>
          <a:p>
            <a:pPr lvl="1"/>
            <a:r>
              <a:rPr lang="en-US" dirty="0" err="1" smtClean="0"/>
              <a:t>Hyperarousal</a:t>
            </a:r>
            <a:r>
              <a:rPr lang="en-US" dirty="0" smtClean="0"/>
              <a:t> of sympathetic nervous system</a:t>
            </a:r>
          </a:p>
          <a:p>
            <a:pPr lvl="1"/>
            <a:r>
              <a:rPr lang="en-US" dirty="0" smtClean="0"/>
              <a:t>Increased sensitivity of blink reflex</a:t>
            </a:r>
          </a:p>
          <a:p>
            <a:pPr lvl="1"/>
            <a:r>
              <a:rPr lang="en-US" dirty="0" smtClean="0"/>
              <a:t>Sleep abnormalities</a:t>
            </a:r>
          </a:p>
          <a:p>
            <a:pPr lvl="1"/>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447469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Neurobiology of PTSD</a:t>
            </a:r>
            <a:endParaRPr lang="en-US" dirty="0"/>
          </a:p>
        </p:txBody>
      </p:sp>
      <p:sp>
        <p:nvSpPr>
          <p:cNvPr id="3" name="Content Placeholder 2"/>
          <p:cNvSpPr>
            <a:spLocks noGrp="1"/>
          </p:cNvSpPr>
          <p:nvPr>
            <p:ph idx="1"/>
          </p:nvPr>
        </p:nvSpPr>
        <p:spPr/>
        <p:txBody>
          <a:bodyPr/>
          <a:lstStyle/>
          <a:p>
            <a:r>
              <a:rPr lang="en-US" dirty="0" err="1" smtClean="0"/>
              <a:t>Neuropharmacological</a:t>
            </a:r>
            <a:r>
              <a:rPr lang="en-US" dirty="0" smtClean="0"/>
              <a:t> and neuroendocrine abnormalities detected in brain mechanisms involved in coping and adaptation</a:t>
            </a:r>
          </a:p>
          <a:p>
            <a:r>
              <a:rPr lang="en-US" dirty="0" smtClean="0"/>
              <a:t>Structures thought to be involved in PTSD</a:t>
            </a:r>
          </a:p>
          <a:p>
            <a:pPr lvl="1"/>
            <a:r>
              <a:rPr lang="en-US" dirty="0" smtClean="0"/>
              <a:t>Amygdala, medial prefrontal cortex, hippocampus, anterior cingulate</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747911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98475" y="357188"/>
            <a:ext cx="7556500" cy="1116012"/>
          </a:xfrm>
        </p:spPr>
        <p:txBody>
          <a:bodyPr/>
          <a:lstStyle/>
          <a:p>
            <a:r>
              <a:rPr lang="en-US" sz="4800" dirty="0" smtClean="0">
                <a:latin typeface="+mn-lt"/>
              </a:rPr>
              <a:t>Amygdala</a:t>
            </a:r>
            <a:endParaRPr lang="en-US" sz="2000" baseline="30000" dirty="0">
              <a:latin typeface="+mn-lt"/>
            </a:endParaRPr>
          </a:p>
        </p:txBody>
      </p:sp>
      <p:sp>
        <p:nvSpPr>
          <p:cNvPr id="3" name="Content Placeholder 2"/>
          <p:cNvSpPr>
            <a:spLocks noGrp="1"/>
          </p:cNvSpPr>
          <p:nvPr>
            <p:ph idx="1"/>
          </p:nvPr>
        </p:nvSpPr>
        <p:spPr>
          <a:xfrm>
            <a:off x="498475" y="1473200"/>
            <a:ext cx="7556500" cy="4144963"/>
          </a:xfrm>
        </p:spPr>
        <p:txBody>
          <a:bodyPr/>
          <a:lstStyle/>
          <a:p>
            <a:r>
              <a:rPr lang="en-US" sz="2800" dirty="0"/>
              <a:t>Assessment of threat-related stimuli </a:t>
            </a:r>
          </a:p>
          <a:p>
            <a:r>
              <a:rPr lang="en-US" sz="2800" dirty="0"/>
              <a:t>Formation and storage of memories associated with emotional events</a:t>
            </a:r>
          </a:p>
          <a:p>
            <a:r>
              <a:rPr lang="en-US" sz="2800" dirty="0"/>
              <a:t>Fear conditioning </a:t>
            </a:r>
          </a:p>
        </p:txBody>
      </p:sp>
      <p:pic>
        <p:nvPicPr>
          <p:cNvPr id="4" name="Picture 3" descr="Amygdala20La20dou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3876675"/>
            <a:ext cx="60674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87602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z="4800" dirty="0">
                <a:latin typeface="+mn-lt"/>
              </a:rPr>
              <a:t>Medial Prefrontal </a:t>
            </a:r>
            <a:r>
              <a:rPr lang="en-US" sz="4800" dirty="0" smtClean="0">
                <a:latin typeface="+mn-lt"/>
              </a:rPr>
              <a:t>Cortex</a:t>
            </a:r>
            <a:endParaRPr lang="en-US" sz="2000" baseline="30000" dirty="0">
              <a:latin typeface="+mn-lt"/>
            </a:endParaRPr>
          </a:p>
        </p:txBody>
      </p:sp>
      <p:sp>
        <p:nvSpPr>
          <p:cNvPr id="3" name="Content Placeholder 2"/>
          <p:cNvSpPr>
            <a:spLocks noGrp="1"/>
          </p:cNvSpPr>
          <p:nvPr>
            <p:ph idx="1"/>
          </p:nvPr>
        </p:nvSpPr>
        <p:spPr>
          <a:xfrm>
            <a:off x="498475" y="1600200"/>
            <a:ext cx="7556500" cy="4525963"/>
          </a:xfrm>
        </p:spPr>
        <p:txBody>
          <a:bodyPr/>
          <a:lstStyle/>
          <a:p>
            <a:r>
              <a:rPr lang="en-US" sz="2800" dirty="0"/>
              <a:t> Involved in emotion regulation</a:t>
            </a:r>
          </a:p>
          <a:p>
            <a:r>
              <a:rPr lang="en-US" sz="2800" dirty="0"/>
              <a:t> Linked to extinction of fear conditioning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3286125"/>
            <a:ext cx="3606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843260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Define the characteristics of Posttraumatic Stress Disorder (PTSD)</a:t>
            </a:r>
          </a:p>
          <a:p>
            <a:r>
              <a:rPr lang="en-US" dirty="0" smtClean="0"/>
              <a:t>Review populations at risk for developing PTSD</a:t>
            </a:r>
          </a:p>
          <a:p>
            <a:r>
              <a:rPr lang="en-US" dirty="0" smtClean="0"/>
              <a:t>Discuss methods of recognizing PTSD and its complications</a:t>
            </a:r>
          </a:p>
          <a:p>
            <a:r>
              <a:rPr lang="en-US" dirty="0" smtClean="0"/>
              <a:t>How to treat and/or prevent PTSD with the best possible outcomes</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418074397"/>
      </p:ext>
    </p:extLst>
  </p:cSld>
  <p:clrMapOvr>
    <a:masterClrMapping/>
  </p:clrMapOvr>
  <mc:AlternateContent xmlns:mc="http://schemas.openxmlformats.org/markup-compatibility/2006" xmlns:p14="http://schemas.microsoft.com/office/powerpoint/2010/main">
    <mc:Choice Requires="p14">
      <p:transition spd="slow" p14:dur="2000" advTm="20098"/>
    </mc:Choice>
    <mc:Fallback xmlns="">
      <p:transition xmlns:p14="http://schemas.microsoft.com/office/powerpoint/2010/main" spd="slow" advTm="2009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normAutofit/>
          </a:bodyPr>
          <a:lstStyle/>
          <a:p>
            <a:r>
              <a:rPr lang="en-US" dirty="0" smtClean="0"/>
              <a:t>Hippocampus</a:t>
            </a:r>
            <a:endParaRPr lang="en-US" baseline="30000" dirty="0"/>
          </a:p>
        </p:txBody>
      </p:sp>
      <p:sp>
        <p:nvSpPr>
          <p:cNvPr id="3" name="Content Placeholder 2"/>
          <p:cNvSpPr>
            <a:spLocks noGrp="1"/>
          </p:cNvSpPr>
          <p:nvPr>
            <p:ph idx="1"/>
          </p:nvPr>
        </p:nvSpPr>
        <p:spPr>
          <a:xfrm>
            <a:off x="498475" y="1600200"/>
            <a:ext cx="7556500" cy="4525963"/>
          </a:xfrm>
        </p:spPr>
        <p:txBody>
          <a:bodyPr rtlCol="0">
            <a:normAutofit fontScale="92500"/>
          </a:bodyPr>
          <a:lstStyle/>
          <a:p>
            <a:pPr>
              <a:defRPr/>
            </a:pPr>
            <a:r>
              <a:rPr lang="en-US" sz="2800" dirty="0" smtClean="0"/>
              <a:t>Explicit </a:t>
            </a:r>
            <a:r>
              <a:rPr lang="en-US" sz="2800" dirty="0"/>
              <a:t>memory</a:t>
            </a:r>
          </a:p>
          <a:p>
            <a:pPr>
              <a:defRPr/>
            </a:pPr>
            <a:r>
              <a:rPr lang="en-US" sz="2800" dirty="0" smtClean="0"/>
              <a:t>Encoding </a:t>
            </a:r>
            <a:r>
              <a:rPr lang="en-US" sz="2800" dirty="0"/>
              <a:t>of context during fear </a:t>
            </a:r>
            <a:r>
              <a:rPr lang="en-US" sz="2800" dirty="0" smtClean="0"/>
              <a:t>conditioning</a:t>
            </a:r>
          </a:p>
          <a:p>
            <a:pPr>
              <a:defRPr/>
            </a:pPr>
            <a:r>
              <a:rPr lang="en-US" sz="2800" dirty="0" smtClean="0"/>
              <a:t>Interacts </a:t>
            </a:r>
            <a:r>
              <a:rPr lang="en-US" sz="2800" dirty="0"/>
              <a:t>with amygdala during coding of emotional </a:t>
            </a:r>
            <a:r>
              <a:rPr lang="en-US" sz="2800" dirty="0" smtClean="0"/>
              <a:t>memories</a:t>
            </a:r>
          </a:p>
          <a:p>
            <a:pPr marL="0" indent="0" fontAlgn="auto">
              <a:spcAft>
                <a:spcPts val="0"/>
              </a:spcAft>
              <a:buNone/>
              <a:defRPr/>
            </a:pPr>
            <a:endParaRPr lang="en-US" sz="2800" dirty="0">
              <a:solidFill>
                <a:schemeClr val="tx1">
                  <a:lumMod val="65000"/>
                  <a:lumOff val="35000"/>
                </a:schemeClr>
              </a:solidFill>
            </a:endParaRPr>
          </a:p>
          <a:p>
            <a:pPr marL="0" indent="0" fontAlgn="auto">
              <a:spcAft>
                <a:spcPts val="0"/>
              </a:spcAft>
              <a:buNone/>
              <a:defRPr/>
            </a:pPr>
            <a:r>
              <a:rPr lang="en-US" sz="4400" dirty="0" smtClean="0">
                <a:solidFill>
                  <a:schemeClr val="accent1"/>
                </a:solidFill>
                <a:latin typeface="+mj-lt"/>
                <a:cs typeface="Rockwell"/>
              </a:rPr>
              <a:t>Anterior Cingulate</a:t>
            </a:r>
          </a:p>
          <a:p>
            <a:pPr>
              <a:defRPr/>
            </a:pPr>
            <a:r>
              <a:rPr lang="en-US" sz="2800" dirty="0" smtClean="0">
                <a:cs typeface="Rockwell"/>
              </a:rPr>
              <a:t>Also involved in fear conditioning</a:t>
            </a:r>
          </a:p>
          <a:p>
            <a:pPr marL="0" indent="0" fontAlgn="auto">
              <a:spcAft>
                <a:spcPts val="0"/>
              </a:spcAft>
              <a:buNone/>
              <a:defRPr/>
            </a:pPr>
            <a:endParaRPr lang="en-US" sz="4800" dirty="0">
              <a:solidFill>
                <a:schemeClr val="tx1">
                  <a:lumMod val="65000"/>
                  <a:lumOff val="35000"/>
                </a:schemeClr>
              </a:solidFill>
              <a:latin typeface="Rockwell"/>
              <a:ea typeface="+mn-ea"/>
              <a:cs typeface="Rockwell"/>
            </a:endParaRPr>
          </a:p>
          <a:p>
            <a:pPr marL="0" indent="0" fontAlgn="auto">
              <a:spcAft>
                <a:spcPts val="0"/>
              </a:spcAft>
              <a:buFont typeface="Wingdings" pitchFamily="2" charset="2"/>
              <a:buNone/>
              <a:defRPr/>
            </a:pPr>
            <a:endParaRPr lang="en-US" dirty="0">
              <a:solidFill>
                <a:schemeClr val="tx1">
                  <a:lumMod val="65000"/>
                  <a:lumOff val="35000"/>
                </a:schemeClr>
              </a:solidFil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91000"/>
            <a:ext cx="2552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35947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Neurobiology of PTSD</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a:t>Structural brain imaging shows reduced volume in hippocampus and anterior cingulate</a:t>
            </a:r>
          </a:p>
          <a:p>
            <a:r>
              <a:rPr lang="en-US" dirty="0" smtClean="0"/>
              <a:t>Functional </a:t>
            </a:r>
            <a:r>
              <a:rPr lang="en-US" dirty="0"/>
              <a:t>imaging suggests hyperactivity in in amygdala, reduced activation in prefrontal cortex and hippocampus</a:t>
            </a:r>
          </a:p>
          <a:p>
            <a:pPr lvl="1"/>
            <a:r>
              <a:rPr lang="en-US" dirty="0" smtClean="0"/>
              <a:t>Correlated with classic symptoms</a:t>
            </a:r>
          </a:p>
          <a:p>
            <a:pPr lvl="2"/>
            <a:r>
              <a:rPr lang="en-US" dirty="0" smtClean="0"/>
              <a:t>Hypervigilance</a:t>
            </a:r>
          </a:p>
          <a:p>
            <a:pPr lvl="2"/>
            <a:r>
              <a:rPr lang="en-US" dirty="0" smtClean="0"/>
              <a:t>Exaggerated startle response</a:t>
            </a:r>
          </a:p>
          <a:p>
            <a:pPr lvl="2"/>
            <a:r>
              <a:rPr lang="en-US" dirty="0" smtClean="0"/>
              <a:t>Triggers</a:t>
            </a:r>
          </a:p>
          <a:p>
            <a:pPr lvl="2"/>
            <a:r>
              <a:rPr lang="en-US" dirty="0" smtClean="0"/>
              <a:t>Memory issues surrounding the traumatic event</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951505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p:txBody>
          <a:bodyPr/>
          <a:lstStyle/>
          <a:p>
            <a:r>
              <a:rPr lang="en-US" dirty="0" smtClean="0"/>
              <a:t>Past studies show consistency in terms of some risk factors:</a:t>
            </a:r>
          </a:p>
          <a:p>
            <a:pPr lvl="1"/>
            <a:r>
              <a:rPr lang="en-US" dirty="0" smtClean="0"/>
              <a:t>Female gender</a:t>
            </a:r>
          </a:p>
          <a:p>
            <a:pPr lvl="1"/>
            <a:r>
              <a:rPr lang="en-US" dirty="0" smtClean="0"/>
              <a:t>Lower SES</a:t>
            </a:r>
          </a:p>
          <a:p>
            <a:pPr lvl="1"/>
            <a:r>
              <a:rPr lang="en-US" dirty="0" smtClean="0"/>
              <a:t>Premorbid psychological issues</a:t>
            </a:r>
          </a:p>
          <a:p>
            <a:pPr lvl="1"/>
            <a:r>
              <a:rPr lang="en-US" dirty="0" smtClean="0"/>
              <a:t>Previous trauma</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671102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Other Issues to Consider</a:t>
            </a:r>
            <a:endParaRPr lang="en-US" dirty="0"/>
          </a:p>
        </p:txBody>
      </p:sp>
      <p:sp>
        <p:nvSpPr>
          <p:cNvPr id="3" name="Subtitle 2"/>
          <p:cNvSpPr>
            <a:spLocks noGrp="1"/>
          </p:cNvSpPr>
          <p:nvPr>
            <p:ph type="subTitle" idx="1"/>
          </p:nvPr>
        </p:nvSpPr>
        <p:spPr/>
        <p:txBody>
          <a:bodyPr/>
          <a:lstStyle/>
          <a:p>
            <a:r>
              <a:rPr lang="en-US" dirty="0" smtClean="0"/>
              <a:t>It’s not good for you</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626621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Links Between Psychological Stress and Physical Health</a:t>
            </a:r>
            <a:endParaRPr lang="en-US" dirty="0"/>
          </a:p>
        </p:txBody>
      </p:sp>
      <p:sp>
        <p:nvSpPr>
          <p:cNvPr id="3" name="Content Placeholder 2"/>
          <p:cNvSpPr>
            <a:spLocks noGrp="1"/>
          </p:cNvSpPr>
          <p:nvPr>
            <p:ph idx="1"/>
          </p:nvPr>
        </p:nvSpPr>
        <p:spPr/>
        <p:txBody>
          <a:bodyPr>
            <a:normAutofit/>
          </a:bodyPr>
          <a:lstStyle/>
          <a:p>
            <a:r>
              <a:rPr lang="en-US" dirty="0" smtClean="0"/>
              <a:t>Increased health problems</a:t>
            </a:r>
          </a:p>
          <a:p>
            <a:pPr lvl="1"/>
            <a:r>
              <a:rPr lang="en-US" dirty="0" smtClean="0"/>
              <a:t>PTSD shown to be associated with poorer health outcomes</a:t>
            </a:r>
          </a:p>
          <a:p>
            <a:pPr lvl="2"/>
            <a:r>
              <a:rPr lang="en-US" dirty="0" smtClean="0"/>
              <a:t>Thought that neurochemical changes that occur create vulnerability to physical changes:</a:t>
            </a:r>
          </a:p>
          <a:p>
            <a:pPr lvl="3"/>
            <a:r>
              <a:rPr lang="en-US" dirty="0" smtClean="0"/>
              <a:t>Hypertension, </a:t>
            </a:r>
            <a:r>
              <a:rPr lang="en-US" dirty="0" err="1" smtClean="0"/>
              <a:t>athersclerosis</a:t>
            </a:r>
            <a:endParaRPr lang="en-US" dirty="0" smtClean="0"/>
          </a:p>
          <a:p>
            <a:pPr lvl="3"/>
            <a:r>
              <a:rPr lang="en-US" dirty="0" smtClean="0"/>
              <a:t>Thyroid and hormone function</a:t>
            </a:r>
          </a:p>
          <a:p>
            <a:pPr lvl="3"/>
            <a:r>
              <a:rPr lang="en-US" dirty="0" smtClean="0"/>
              <a:t>Immunosuppression </a:t>
            </a:r>
          </a:p>
          <a:p>
            <a:pPr lvl="3"/>
            <a:r>
              <a:rPr lang="en-US" dirty="0" smtClean="0"/>
              <a:t>GI issues</a:t>
            </a:r>
          </a:p>
          <a:p>
            <a:pPr lvl="3"/>
            <a:r>
              <a:rPr lang="en-US" dirty="0" smtClean="0"/>
              <a:t>Musculoskeletal disorders</a:t>
            </a:r>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445661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Links Between Psychological Stress and Physical Health</a:t>
            </a:r>
          </a:p>
        </p:txBody>
      </p:sp>
      <p:sp>
        <p:nvSpPr>
          <p:cNvPr id="3" name="Content Placeholder 2"/>
          <p:cNvSpPr>
            <a:spLocks noGrp="1"/>
          </p:cNvSpPr>
          <p:nvPr>
            <p:ph idx="1"/>
          </p:nvPr>
        </p:nvSpPr>
        <p:spPr>
          <a:xfrm>
            <a:off x="549275" y="1600200"/>
            <a:ext cx="8042276" cy="5029199"/>
          </a:xfrm>
        </p:spPr>
        <p:txBody>
          <a:bodyPr>
            <a:normAutofit lnSpcReduction="10000"/>
          </a:bodyPr>
          <a:lstStyle/>
          <a:p>
            <a:r>
              <a:rPr lang="en-US" dirty="0" smtClean="0"/>
              <a:t>Research shows that psychological stress can increase wound </a:t>
            </a:r>
            <a:r>
              <a:rPr lang="en-US" dirty="0"/>
              <a:t>healing time</a:t>
            </a:r>
          </a:p>
          <a:p>
            <a:pPr lvl="1"/>
            <a:r>
              <a:rPr lang="en-US" dirty="0" smtClean="0"/>
              <a:t>Longer length of stay</a:t>
            </a:r>
          </a:p>
          <a:p>
            <a:pPr lvl="1"/>
            <a:r>
              <a:rPr lang="en-US" dirty="0" smtClean="0"/>
              <a:t>Increased risk for infection, complications</a:t>
            </a:r>
          </a:p>
          <a:p>
            <a:pPr lvl="1"/>
            <a:r>
              <a:rPr lang="en-US" dirty="0" smtClean="0"/>
              <a:t>Level of distress shown to predict wound healing outcomes more than socio-demographic and medical variables</a:t>
            </a:r>
            <a:endParaRPr lang="en-US" dirty="0"/>
          </a:p>
          <a:p>
            <a:r>
              <a:rPr lang="en-US" dirty="0" smtClean="0"/>
              <a:t>Possible that caregiver </a:t>
            </a:r>
            <a:r>
              <a:rPr lang="en-US" dirty="0"/>
              <a:t>stress could be adding to </a:t>
            </a:r>
            <a:r>
              <a:rPr lang="en-US" dirty="0" smtClean="0"/>
              <a:t>this</a:t>
            </a:r>
          </a:p>
          <a:p>
            <a:pPr lvl="1"/>
            <a:r>
              <a:rPr lang="en-US" dirty="0" smtClean="0"/>
              <a:t>Research has shown that family members and friends of ICU patients have increased levels of depression and PTSD</a:t>
            </a:r>
          </a:p>
          <a:p>
            <a:pPr lvl="1"/>
            <a:r>
              <a:rPr lang="en-US" dirty="0" smtClean="0"/>
              <a:t>Could impact ability to provide proper care</a:t>
            </a:r>
            <a:endParaRPr lang="en-US" dirty="0"/>
          </a:p>
          <a:p>
            <a:pPr marL="0" indent="0">
              <a:buNone/>
            </a:pP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248400"/>
            <a:ext cx="1447800" cy="609600"/>
          </a:xfrm>
          <a:prstGeom prst="rect">
            <a:avLst/>
          </a:prstGeom>
          <a:noFill/>
          <a:ln>
            <a:noFill/>
          </a:ln>
        </p:spPr>
      </p:pic>
    </p:spTree>
    <p:extLst>
      <p:ext uri="{BB962C8B-B14F-4D97-AF65-F5344CB8AC3E}">
        <p14:creationId xmlns:p14="http://schemas.microsoft.com/office/powerpoint/2010/main" val="1928607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Caregiver</a:t>
            </a:r>
            <a:br>
              <a:rPr lang="en-US" dirty="0" smtClean="0"/>
            </a:br>
            <a:r>
              <a:rPr lang="en-US" dirty="0" smtClean="0"/>
              <a:t>Stress</a:t>
            </a:r>
            <a:endParaRPr lang="en-US" dirty="0"/>
          </a:p>
        </p:txBody>
      </p:sp>
      <p:pic>
        <p:nvPicPr>
          <p:cNvPr id="6" name="Content Placeholder 5" descr="Designated driver card.pd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450" t="-1116" r="182" b="20293"/>
          <a:stretch/>
        </p:blipFill>
        <p:spPr>
          <a:xfrm>
            <a:off x="3276600" y="-152399"/>
            <a:ext cx="5867400" cy="7010400"/>
          </a:xfrm>
        </p:spPr>
      </p:pic>
      <p:pic>
        <p:nvPicPr>
          <p:cNvPr id="5" name="Picture 4"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16209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Links Between Psychological Stress and Physical Health</a:t>
            </a:r>
          </a:p>
        </p:txBody>
      </p:sp>
      <p:sp>
        <p:nvSpPr>
          <p:cNvPr id="3" name="Content Placeholder 2"/>
          <p:cNvSpPr>
            <a:spLocks noGrp="1"/>
          </p:cNvSpPr>
          <p:nvPr>
            <p:ph idx="1"/>
          </p:nvPr>
        </p:nvSpPr>
        <p:spPr/>
        <p:txBody>
          <a:bodyPr/>
          <a:lstStyle/>
          <a:p>
            <a:r>
              <a:rPr lang="en-US" dirty="0" smtClean="0"/>
              <a:t>Neglect of health behaviors</a:t>
            </a:r>
          </a:p>
          <a:p>
            <a:pPr lvl="1"/>
            <a:r>
              <a:rPr lang="en-US" dirty="0" smtClean="0"/>
              <a:t>Stress may cause adoption of unhealthy behaviors</a:t>
            </a:r>
          </a:p>
          <a:p>
            <a:pPr lvl="2"/>
            <a:r>
              <a:rPr lang="en-US" dirty="0" smtClean="0"/>
              <a:t>Alcohol and tobacco use</a:t>
            </a:r>
          </a:p>
          <a:p>
            <a:pPr lvl="2"/>
            <a:r>
              <a:rPr lang="en-US" dirty="0" smtClean="0"/>
              <a:t>Decreased physical activity</a:t>
            </a:r>
          </a:p>
          <a:p>
            <a:pPr lvl="2"/>
            <a:r>
              <a:rPr lang="en-US" dirty="0" smtClean="0"/>
              <a:t>Sleep disturbance</a:t>
            </a:r>
          </a:p>
          <a:p>
            <a:pPr lvl="2"/>
            <a:r>
              <a:rPr lang="en-US" dirty="0" smtClean="0"/>
              <a:t>Poor diet choices</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977960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Comorbidity</a:t>
            </a:r>
            <a:endParaRPr lang="en-US" dirty="0"/>
          </a:p>
        </p:txBody>
      </p:sp>
      <p:sp>
        <p:nvSpPr>
          <p:cNvPr id="3" name="Content Placeholder 2"/>
          <p:cNvSpPr>
            <a:spLocks noGrp="1"/>
          </p:cNvSpPr>
          <p:nvPr>
            <p:ph idx="1"/>
          </p:nvPr>
        </p:nvSpPr>
        <p:spPr/>
        <p:txBody>
          <a:bodyPr>
            <a:normAutofit lnSpcReduction="10000"/>
          </a:bodyPr>
          <a:lstStyle/>
          <a:p>
            <a:r>
              <a:rPr lang="en-US" dirty="0" smtClean="0"/>
              <a:t>Depression</a:t>
            </a:r>
          </a:p>
          <a:p>
            <a:pPr lvl="1"/>
            <a:r>
              <a:rPr lang="en-US" dirty="0" smtClean="0"/>
              <a:t>Tend to report more somatic symptoms</a:t>
            </a:r>
          </a:p>
          <a:p>
            <a:pPr lvl="1"/>
            <a:r>
              <a:rPr lang="en-US" dirty="0" smtClean="0"/>
              <a:t>Use more medical treatment than non-depressed</a:t>
            </a:r>
          </a:p>
          <a:p>
            <a:pPr lvl="1"/>
            <a:r>
              <a:rPr lang="en-US" dirty="0" smtClean="0"/>
              <a:t>More likely to require </a:t>
            </a:r>
            <a:r>
              <a:rPr lang="en-US" dirty="0" err="1" smtClean="0"/>
              <a:t>rehospitalization</a:t>
            </a:r>
            <a:r>
              <a:rPr lang="en-US" dirty="0" smtClean="0"/>
              <a:t> for infection-related complications</a:t>
            </a:r>
          </a:p>
          <a:p>
            <a:pPr lvl="1"/>
            <a:r>
              <a:rPr lang="en-US" dirty="0" smtClean="0"/>
              <a:t>Linked to CV diseases, additional illness/mortality in </a:t>
            </a:r>
            <a:r>
              <a:rPr lang="en-US" dirty="0" err="1" smtClean="0"/>
              <a:t>pts</a:t>
            </a:r>
            <a:r>
              <a:rPr lang="en-US" dirty="0" smtClean="0"/>
              <a:t> w/ serious medical illness</a:t>
            </a:r>
          </a:p>
          <a:p>
            <a:r>
              <a:rPr lang="en-US" dirty="0" smtClean="0"/>
              <a:t>Anxiety</a:t>
            </a:r>
          </a:p>
          <a:p>
            <a:pPr lvl="1"/>
            <a:r>
              <a:rPr lang="en-US" dirty="0" smtClean="0"/>
              <a:t>Linked to CV morbidity and mortality</a:t>
            </a:r>
          </a:p>
          <a:p>
            <a:r>
              <a:rPr lang="en-US" dirty="0" smtClean="0"/>
              <a:t>Substance Use, smoking</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116701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 of Psychological Interventions</a:t>
            </a:r>
            <a:endParaRPr lang="en-US" dirty="0"/>
          </a:p>
        </p:txBody>
      </p:sp>
      <p:sp>
        <p:nvSpPr>
          <p:cNvPr id="3" name="Content Placeholder 2"/>
          <p:cNvSpPr>
            <a:spLocks noGrp="1"/>
          </p:cNvSpPr>
          <p:nvPr>
            <p:ph idx="1"/>
          </p:nvPr>
        </p:nvSpPr>
        <p:spPr/>
        <p:txBody>
          <a:bodyPr/>
          <a:lstStyle/>
          <a:p>
            <a:r>
              <a:rPr lang="en-US" dirty="0" smtClean="0"/>
              <a:t>Behavioral stress management interventions before surgery associated with improved post-op outcomes</a:t>
            </a:r>
          </a:p>
          <a:p>
            <a:pPr lvl="1"/>
            <a:r>
              <a:rPr lang="en-US" dirty="0" smtClean="0"/>
              <a:t>Fewer complications and shorter hospital stay</a:t>
            </a:r>
          </a:p>
          <a:p>
            <a:r>
              <a:rPr lang="en-US" dirty="0" smtClean="0"/>
              <a:t>Social support linked to better health outcomes</a:t>
            </a:r>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136616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of “The Sixth Sense”</a:t>
            </a:r>
            <a:endParaRPr lang="en-US" dirty="0"/>
          </a:p>
        </p:txBody>
      </p:sp>
      <p:pic>
        <p:nvPicPr>
          <p:cNvPr id="7" name="Content Placeholder 6" descr="IMG_039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7586" b="7586"/>
          <a:stretch>
            <a:fillRect/>
          </a:stretch>
        </p:blipFill>
        <p:spPr/>
      </p:pic>
      <p:pic>
        <p:nvPicPr>
          <p:cNvPr id="8" name="Content Placeholder 7" descr="IMG_0393.jpg"/>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5082" t="18884" r="-8126"/>
          <a:stretch/>
        </p:blipFill>
        <p:spPr>
          <a:xfrm>
            <a:off x="5029200" y="1600200"/>
            <a:ext cx="3733799" cy="4340179"/>
          </a:xfrm>
        </p:spPr>
      </p:pic>
      <p:sp>
        <p:nvSpPr>
          <p:cNvPr id="9" name="Oval 8"/>
          <p:cNvSpPr/>
          <p:nvPr/>
        </p:nvSpPr>
        <p:spPr>
          <a:xfrm>
            <a:off x="5791200" y="2514600"/>
            <a:ext cx="2438400" cy="8382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4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549275" y="107576"/>
            <a:ext cx="8042276" cy="1035424"/>
          </a:xfrm>
        </p:spPr>
        <p:txBody>
          <a:bodyPr>
            <a:noAutofit/>
          </a:bodyPr>
          <a:lstStyle/>
          <a:p>
            <a:pPr eaLnBrk="1" hangingPunct="1">
              <a:defRPr/>
            </a:pPr>
            <a:r>
              <a:rPr lang="en-US" sz="5400" dirty="0" smtClean="0">
                <a:cs typeface="+mj-cs"/>
              </a:rPr>
              <a:t>Behavioral modification</a:t>
            </a:r>
          </a:p>
        </p:txBody>
      </p:sp>
      <p:pic>
        <p:nvPicPr>
          <p:cNvPr id="254981" name="Picture 5" descr="Proof~that~marriage~exists~in~na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434" b="6434"/>
          <a:stretch>
            <a:fillRect/>
          </a:stretch>
        </p:blipFill>
        <p:spPr>
          <a:xfrm>
            <a:off x="114074" y="1066800"/>
            <a:ext cx="9029926" cy="4876801"/>
          </a:xfrm>
        </p:spPr>
      </p:pic>
      <p:sp>
        <p:nvSpPr>
          <p:cNvPr id="2" name="TextBox 1"/>
          <p:cNvSpPr txBox="1"/>
          <p:nvPr/>
        </p:nvSpPr>
        <p:spPr>
          <a:xfrm rot="10800000" flipV="1">
            <a:off x="152400" y="4267200"/>
            <a:ext cx="2909252" cy="1200328"/>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solidFill>
                  <a:srgbClr val="800000"/>
                </a:solidFill>
              </a:rPr>
              <a:t>Trauma</a:t>
            </a:r>
          </a:p>
          <a:p>
            <a:r>
              <a:rPr lang="en-US" sz="2400" b="1" dirty="0" smtClean="0">
                <a:ln w="50800"/>
                <a:solidFill>
                  <a:srgbClr val="800000"/>
                </a:solidFill>
              </a:rPr>
              <a:t>Medical </a:t>
            </a:r>
          </a:p>
          <a:p>
            <a:r>
              <a:rPr lang="en-US" sz="2400" b="1" dirty="0" smtClean="0">
                <a:ln w="50800"/>
                <a:solidFill>
                  <a:srgbClr val="800000"/>
                </a:solidFill>
              </a:rPr>
              <a:t>Director</a:t>
            </a:r>
            <a:endParaRPr lang="en-US" sz="2400" b="1" dirty="0">
              <a:ln w="50800"/>
              <a:solidFill>
                <a:srgbClr val="800000"/>
              </a:solidFill>
            </a:endParaRPr>
          </a:p>
        </p:txBody>
      </p:sp>
      <p:sp>
        <p:nvSpPr>
          <p:cNvPr id="3" name="TextBox 2"/>
          <p:cNvSpPr txBox="1"/>
          <p:nvPr/>
        </p:nvSpPr>
        <p:spPr>
          <a:xfrm>
            <a:off x="5943600" y="3581400"/>
            <a:ext cx="2819400"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2800" b="1" dirty="0" smtClean="0">
                <a:ln w="50800"/>
                <a:solidFill>
                  <a:srgbClr val="800000"/>
                </a:solidFill>
              </a:rPr>
              <a:t>Trauma </a:t>
            </a:r>
          </a:p>
          <a:p>
            <a:r>
              <a:rPr lang="en-US" sz="2800" b="1" dirty="0" smtClean="0">
                <a:ln w="50800"/>
                <a:solidFill>
                  <a:srgbClr val="800000"/>
                </a:solidFill>
              </a:rPr>
              <a:t>Program </a:t>
            </a:r>
          </a:p>
          <a:p>
            <a:r>
              <a:rPr lang="en-US" sz="2800" b="1" dirty="0" smtClean="0">
                <a:ln w="50800"/>
                <a:solidFill>
                  <a:srgbClr val="800000"/>
                </a:solidFill>
              </a:rPr>
              <a:t>Manager</a:t>
            </a:r>
            <a:endParaRPr lang="en-US" sz="2800" b="1" dirty="0">
              <a:ln w="50800"/>
              <a:solidFill>
                <a:srgbClr val="800000"/>
              </a:solidFill>
            </a:endParaRPr>
          </a:p>
        </p:txBody>
      </p:sp>
      <p:pic>
        <p:nvPicPr>
          <p:cNvPr id="6" name="Picture 5"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5566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PTSD in the Trauma Center</a:t>
            </a:r>
            <a:endParaRPr lang="en-US" dirty="0"/>
          </a:p>
        </p:txBody>
      </p:sp>
      <p:sp>
        <p:nvSpPr>
          <p:cNvPr id="3" name="Subtitle 2"/>
          <p:cNvSpPr>
            <a:spLocks noGrp="1"/>
          </p:cNvSpPr>
          <p:nvPr>
            <p:ph type="subTitle" idx="1"/>
          </p:nvPr>
        </p:nvSpPr>
        <p:spPr/>
        <p:txBody>
          <a:bodyPr/>
          <a:lstStyle/>
          <a:p>
            <a:r>
              <a:rPr lang="en-US" dirty="0" smtClean="0"/>
              <a:t>Patients, Families, and Providers</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3097022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PTSD in Trauma Patients</a:t>
            </a:r>
            <a:endParaRPr lang="en-US" dirty="0"/>
          </a:p>
        </p:txBody>
      </p:sp>
      <p:sp>
        <p:nvSpPr>
          <p:cNvPr id="3" name="Subtitle 2"/>
          <p:cNvSpPr>
            <a:spLocks noGrp="1"/>
          </p:cNvSpPr>
          <p:nvPr>
            <p:ph type="subTitle" idx="1"/>
          </p:nvPr>
        </p:nvSpPr>
        <p:spPr/>
        <p:txBody>
          <a:bodyPr/>
          <a:lstStyle/>
          <a:p>
            <a:r>
              <a:rPr lang="en-US" dirty="0">
                <a:solidFill>
                  <a:srgbClr val="244A58"/>
                </a:solidFill>
              </a:rPr>
              <a:t>Predictors of PTSD in adults admitted to a level I trauma center: A prospective analysis. J Anxiety </a:t>
            </a:r>
            <a:r>
              <a:rPr lang="en-US" dirty="0" err="1">
                <a:solidFill>
                  <a:srgbClr val="244A58"/>
                </a:solidFill>
              </a:rPr>
              <a:t>Disord</a:t>
            </a:r>
            <a:r>
              <a:rPr lang="en-US" dirty="0">
                <a:solidFill>
                  <a:srgbClr val="244A58"/>
                </a:solidFill>
              </a:rPr>
              <a:t>. 2014; 28(3), 301-309.</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303684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97424"/>
          </a:xfrm>
        </p:spPr>
        <p:txBody>
          <a:bodyPr>
            <a:noAutofit/>
          </a:bodyPr>
          <a:lstStyle/>
          <a:p>
            <a:r>
              <a:rPr lang="en-US" sz="3800" dirty="0" smtClean="0"/>
              <a:t>“Predictors </a:t>
            </a:r>
            <a:r>
              <a:rPr lang="en-US" sz="3800" dirty="0"/>
              <a:t>of PTSD Symptoms in Adults Admitted to Level I Trauma </a:t>
            </a:r>
            <a:r>
              <a:rPr lang="en-US" sz="3800" dirty="0" smtClean="0"/>
              <a:t>Center”</a:t>
            </a:r>
            <a:endParaRPr lang="en-US" sz="3800" dirty="0"/>
          </a:p>
        </p:txBody>
      </p:sp>
      <p:sp>
        <p:nvSpPr>
          <p:cNvPr id="3" name="Content Placeholder 2"/>
          <p:cNvSpPr>
            <a:spLocks noGrp="1"/>
          </p:cNvSpPr>
          <p:nvPr>
            <p:ph idx="1"/>
          </p:nvPr>
        </p:nvSpPr>
        <p:spPr>
          <a:xfrm>
            <a:off x="457200" y="1905000"/>
            <a:ext cx="8229600" cy="4800600"/>
          </a:xfrm>
        </p:spPr>
        <p:txBody>
          <a:bodyPr>
            <a:normAutofit/>
          </a:bodyPr>
          <a:lstStyle/>
          <a:p>
            <a:r>
              <a:rPr lang="en-US" sz="2800" dirty="0" smtClean="0"/>
              <a:t>Participants</a:t>
            </a:r>
          </a:p>
          <a:p>
            <a:pPr lvl="1"/>
            <a:r>
              <a:rPr lang="en-US" dirty="0" smtClean="0"/>
              <a:t>N=327</a:t>
            </a:r>
          </a:p>
          <a:p>
            <a:pPr lvl="1"/>
            <a:r>
              <a:rPr lang="en-US" dirty="0" smtClean="0"/>
              <a:t>Patients admitted to Level I trauma center after injury</a:t>
            </a:r>
          </a:p>
          <a:p>
            <a:pPr lvl="1"/>
            <a:r>
              <a:rPr lang="en-US" dirty="0" smtClean="0"/>
              <a:t>64% male, 68% White, mean age of 46</a:t>
            </a:r>
          </a:p>
          <a:p>
            <a:pPr lvl="1"/>
            <a:r>
              <a:rPr lang="en-US" dirty="0" smtClean="0"/>
              <a:t>Hospital admission &gt;24 hours</a:t>
            </a:r>
          </a:p>
          <a:p>
            <a:r>
              <a:rPr lang="en-US" sz="2800" dirty="0" smtClean="0"/>
              <a:t>Measures</a:t>
            </a:r>
          </a:p>
          <a:p>
            <a:pPr lvl="1"/>
            <a:r>
              <a:rPr lang="en-US" dirty="0" smtClean="0"/>
              <a:t>PTSD Screening</a:t>
            </a:r>
          </a:p>
          <a:p>
            <a:pPr lvl="1"/>
            <a:r>
              <a:rPr lang="en-US" dirty="0" smtClean="0"/>
              <a:t>Demographic variables</a:t>
            </a:r>
          </a:p>
          <a:p>
            <a:pPr lvl="1"/>
            <a:r>
              <a:rPr lang="en-US" dirty="0" smtClean="0"/>
              <a:t>Psychological variables</a:t>
            </a:r>
          </a:p>
          <a:p>
            <a:pPr lvl="1"/>
            <a:r>
              <a:rPr lang="en-US" dirty="0" smtClean="0"/>
              <a:t>Hospitalization and injury characteristics</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248400"/>
            <a:ext cx="1447800" cy="609600"/>
          </a:xfrm>
          <a:prstGeom prst="rect">
            <a:avLst/>
          </a:prstGeom>
          <a:noFill/>
          <a:ln>
            <a:noFill/>
          </a:ln>
        </p:spPr>
      </p:pic>
    </p:spTree>
    <p:extLst>
      <p:ext uri="{BB962C8B-B14F-4D97-AF65-F5344CB8AC3E}">
        <p14:creationId xmlns:p14="http://schemas.microsoft.com/office/powerpoint/2010/main" val="3587851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21224"/>
          </a:xfrm>
        </p:spPr>
        <p:txBody>
          <a:bodyPr>
            <a:noAutofit/>
          </a:bodyPr>
          <a:lstStyle/>
          <a:p>
            <a:r>
              <a:rPr lang="en-US" sz="3800" dirty="0" smtClean="0"/>
              <a:t>“Predictors </a:t>
            </a:r>
            <a:r>
              <a:rPr lang="en-US" sz="3800" dirty="0"/>
              <a:t>of PTSD Symptoms in Adults Admitted to Level I Trauma </a:t>
            </a:r>
            <a:r>
              <a:rPr lang="en-US" sz="3800" dirty="0" smtClean="0"/>
              <a:t>Center”</a:t>
            </a:r>
            <a:endParaRPr lang="en-US" sz="3800" dirty="0"/>
          </a:p>
        </p:txBody>
      </p:sp>
      <p:sp>
        <p:nvSpPr>
          <p:cNvPr id="3" name="Content Placeholder 2"/>
          <p:cNvSpPr>
            <a:spLocks noGrp="1"/>
          </p:cNvSpPr>
          <p:nvPr>
            <p:ph idx="1"/>
          </p:nvPr>
        </p:nvSpPr>
        <p:spPr>
          <a:xfrm>
            <a:off x="533400" y="1905000"/>
            <a:ext cx="8042276" cy="4343400"/>
          </a:xfrm>
        </p:spPr>
        <p:txBody>
          <a:bodyPr/>
          <a:lstStyle/>
          <a:p>
            <a:r>
              <a:rPr lang="en-US" sz="3600" dirty="0" smtClean="0"/>
              <a:t>Results</a:t>
            </a:r>
          </a:p>
          <a:p>
            <a:pPr lvl="1"/>
            <a:r>
              <a:rPr lang="en-US" sz="3000" dirty="0" smtClean="0"/>
              <a:t>Predictors of PTSD symptoms 3 months post-injury:</a:t>
            </a:r>
            <a:endParaRPr lang="en-US" sz="3000" dirty="0"/>
          </a:p>
          <a:p>
            <a:pPr lvl="2"/>
            <a:r>
              <a:rPr lang="en-US" sz="2600" dirty="0"/>
              <a:t>Demographic Variables</a:t>
            </a:r>
          </a:p>
          <a:p>
            <a:pPr lvl="3"/>
            <a:r>
              <a:rPr lang="en-US" sz="2400" dirty="0"/>
              <a:t>Younger age (p &lt;.001)</a:t>
            </a:r>
          </a:p>
          <a:p>
            <a:pPr lvl="2"/>
            <a:r>
              <a:rPr lang="en-US" sz="2600" dirty="0"/>
              <a:t>Psychological Variables</a:t>
            </a:r>
          </a:p>
          <a:p>
            <a:pPr lvl="3"/>
            <a:r>
              <a:rPr lang="en-US" sz="2400" dirty="0"/>
              <a:t>Presence of depressive symptoms (p &lt;.001)</a:t>
            </a:r>
          </a:p>
          <a:p>
            <a:pPr lvl="3"/>
            <a:r>
              <a:rPr lang="en-US" sz="2400" dirty="0"/>
              <a:t>Premorbid psychiatric diagnoses (p=.003)</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557203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97424"/>
          </a:xfrm>
        </p:spPr>
        <p:txBody>
          <a:bodyPr>
            <a:noAutofit/>
          </a:bodyPr>
          <a:lstStyle/>
          <a:p>
            <a:r>
              <a:rPr lang="en-US" sz="3800" dirty="0" smtClean="0"/>
              <a:t>“Predictors of PTSD Symptoms in Adults Admitted to Level I Trauma Center”</a:t>
            </a:r>
            <a:endParaRPr lang="en-US" sz="3800" b="1" dirty="0"/>
          </a:p>
        </p:txBody>
      </p:sp>
      <p:sp>
        <p:nvSpPr>
          <p:cNvPr id="3" name="Content Placeholder 2"/>
          <p:cNvSpPr>
            <a:spLocks noGrp="1"/>
          </p:cNvSpPr>
          <p:nvPr>
            <p:ph idx="1"/>
          </p:nvPr>
        </p:nvSpPr>
        <p:spPr>
          <a:xfrm>
            <a:off x="533400" y="1905000"/>
            <a:ext cx="8042276" cy="4724400"/>
          </a:xfrm>
        </p:spPr>
        <p:txBody>
          <a:bodyPr>
            <a:normAutofit/>
          </a:bodyPr>
          <a:lstStyle/>
          <a:p>
            <a:r>
              <a:rPr lang="en-US" sz="3200" dirty="0" smtClean="0"/>
              <a:t>Results cont.</a:t>
            </a:r>
          </a:p>
          <a:p>
            <a:pPr lvl="1"/>
            <a:r>
              <a:rPr lang="en-US" sz="2800" dirty="0" smtClean="0"/>
              <a:t>Predictors cont.</a:t>
            </a:r>
          </a:p>
          <a:p>
            <a:pPr lvl="2"/>
            <a:r>
              <a:rPr lang="en-US" sz="2400" dirty="0" smtClean="0"/>
              <a:t>Cause of Injury</a:t>
            </a:r>
          </a:p>
          <a:p>
            <a:pPr lvl="3"/>
            <a:r>
              <a:rPr lang="en-US" dirty="0" smtClean="0"/>
              <a:t>Penetrating </a:t>
            </a:r>
            <a:r>
              <a:rPr lang="en-US" dirty="0"/>
              <a:t>injury (gunshot, stab wound) (p &lt;.001)</a:t>
            </a:r>
          </a:p>
          <a:p>
            <a:pPr lvl="3"/>
            <a:r>
              <a:rPr lang="en-US" dirty="0"/>
              <a:t>Pedestrian in auto vs. </a:t>
            </a:r>
            <a:r>
              <a:rPr lang="en-US" dirty="0" err="1"/>
              <a:t>ped</a:t>
            </a:r>
            <a:r>
              <a:rPr lang="en-US" dirty="0"/>
              <a:t> (p=.015)</a:t>
            </a:r>
          </a:p>
          <a:p>
            <a:pPr lvl="2"/>
            <a:r>
              <a:rPr lang="en-US" sz="2400" dirty="0" smtClean="0"/>
              <a:t>Injury-related Variables</a:t>
            </a:r>
          </a:p>
          <a:p>
            <a:pPr lvl="3"/>
            <a:r>
              <a:rPr lang="en-US" dirty="0" smtClean="0"/>
              <a:t>Greater </a:t>
            </a:r>
            <a:r>
              <a:rPr lang="en-US" dirty="0"/>
              <a:t>pain 3 months after injury (p=.027)</a:t>
            </a:r>
          </a:p>
          <a:p>
            <a:pPr lvl="3"/>
            <a:r>
              <a:rPr lang="en-US" dirty="0"/>
              <a:t>Higher pulse at admission (p=.002</a:t>
            </a:r>
            <a:r>
              <a:rPr lang="en-US" dirty="0" smtClean="0"/>
              <a:t>)</a:t>
            </a:r>
          </a:p>
          <a:p>
            <a:pPr lvl="2"/>
            <a:r>
              <a:rPr lang="en-US" sz="2400" dirty="0" smtClean="0"/>
              <a:t>Substance Use</a:t>
            </a:r>
          </a:p>
          <a:p>
            <a:pPr lvl="3"/>
            <a:r>
              <a:rPr lang="en-US" dirty="0" smtClean="0"/>
              <a:t>Higher rate of alcohol use (p=.031)</a:t>
            </a:r>
            <a:endParaRPr lang="en-US" dirty="0"/>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6790935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97424"/>
          </a:xfrm>
        </p:spPr>
        <p:txBody>
          <a:bodyPr>
            <a:noAutofit/>
          </a:bodyPr>
          <a:lstStyle/>
          <a:p>
            <a:r>
              <a:rPr lang="en-US" sz="3800" dirty="0" smtClean="0"/>
              <a:t>“Predictors </a:t>
            </a:r>
            <a:r>
              <a:rPr lang="en-US" sz="3800" dirty="0"/>
              <a:t>of PTSD Symptoms in Adults Admitted to Level I Trauma </a:t>
            </a:r>
            <a:r>
              <a:rPr lang="en-US" sz="3800" dirty="0" smtClean="0"/>
              <a:t>Center”</a:t>
            </a:r>
            <a:endParaRPr lang="en-US" sz="3800" dirty="0"/>
          </a:p>
        </p:txBody>
      </p:sp>
      <p:sp>
        <p:nvSpPr>
          <p:cNvPr id="3" name="Content Placeholder 2"/>
          <p:cNvSpPr>
            <a:spLocks noGrp="1"/>
          </p:cNvSpPr>
          <p:nvPr>
            <p:ph idx="1"/>
          </p:nvPr>
        </p:nvSpPr>
        <p:spPr>
          <a:xfrm>
            <a:off x="533400" y="2057400"/>
            <a:ext cx="8042276" cy="4343400"/>
          </a:xfrm>
        </p:spPr>
        <p:txBody>
          <a:bodyPr/>
          <a:lstStyle/>
          <a:p>
            <a:r>
              <a:rPr lang="en-US" sz="2800" dirty="0" smtClean="0"/>
              <a:t>Provides useful information for clinical care</a:t>
            </a:r>
          </a:p>
          <a:p>
            <a:r>
              <a:rPr lang="en-US" sz="2800" dirty="0" smtClean="0"/>
              <a:t>Screening for PTSD symptoms in trauma patients may be helpful for early identification and intervention</a:t>
            </a:r>
          </a:p>
          <a:p>
            <a:pPr lvl="1"/>
            <a:r>
              <a:rPr lang="en-US" sz="2400" dirty="0" smtClean="0"/>
              <a:t>Identifying these patients and providing with treatment resources may improve physical and psychological outcomes and lead to cost savings for patient and hospital</a:t>
            </a:r>
            <a:endParaRPr lang="en-US" sz="2400"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583408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523999"/>
            <a:ext cx="6498158" cy="1905001"/>
          </a:xfrm>
        </p:spPr>
        <p:txBody>
          <a:bodyPr/>
          <a:lstStyle/>
          <a:p>
            <a:r>
              <a:rPr lang="en-US" dirty="0" smtClean="0"/>
              <a:t>PTSD in Family and Friends of ICU Patients</a:t>
            </a:r>
            <a:endParaRPr lang="en-US" dirty="0"/>
          </a:p>
        </p:txBody>
      </p:sp>
      <p:sp>
        <p:nvSpPr>
          <p:cNvPr id="3" name="Subtitle 2"/>
          <p:cNvSpPr>
            <a:spLocks noGrp="1"/>
          </p:cNvSpPr>
          <p:nvPr>
            <p:ph type="subTitle" idx="1"/>
          </p:nvPr>
        </p:nvSpPr>
        <p:spPr/>
        <p:txBody>
          <a:bodyPr>
            <a:normAutofit fontScale="85000" lnSpcReduction="10000"/>
          </a:bodyPr>
          <a:lstStyle/>
          <a:p>
            <a:pPr lvl="0"/>
            <a:r>
              <a:rPr lang="en-US" dirty="0">
                <a:solidFill>
                  <a:srgbClr val="244A58"/>
                </a:solidFill>
              </a:rPr>
              <a:t>Warren, AM, Rainey, E., Reynolds, M., Weddle, R.J., Bennett, M.M., &amp; Foreman, M.L. (2015). Predictors of PTSD and depression among family and friends of patients admitted to the ICU. Poster SCCM 2015</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660574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2178424"/>
          </a:xfrm>
        </p:spPr>
        <p:txBody>
          <a:bodyPr>
            <a:noAutofit/>
          </a:bodyPr>
          <a:lstStyle/>
          <a:p>
            <a:r>
              <a:rPr lang="en-US" sz="3600" dirty="0" smtClean="0"/>
              <a:t>“Predictors of PTSD and Depression Among Family and Friends of Patients Admitted to the ICU”</a:t>
            </a:r>
            <a:endParaRPr lang="en-US" sz="3600" dirty="0"/>
          </a:p>
        </p:txBody>
      </p:sp>
      <p:sp>
        <p:nvSpPr>
          <p:cNvPr id="3" name="Content Placeholder 2"/>
          <p:cNvSpPr>
            <a:spLocks noGrp="1"/>
          </p:cNvSpPr>
          <p:nvPr>
            <p:ph idx="1"/>
          </p:nvPr>
        </p:nvSpPr>
        <p:spPr>
          <a:xfrm>
            <a:off x="457200" y="2332037"/>
            <a:ext cx="8229600" cy="4525963"/>
          </a:xfrm>
        </p:spPr>
        <p:txBody>
          <a:bodyPr>
            <a:normAutofit/>
          </a:bodyPr>
          <a:lstStyle/>
          <a:p>
            <a:r>
              <a:rPr lang="en-US" dirty="0"/>
              <a:t>Previous research has identified the development of adverse psychological outcomes, such as depression, post-traumatic stress, and complicated grief in individuals who have a loved one admitted to an intensive care unit (</a:t>
            </a:r>
            <a:r>
              <a:rPr lang="en-US" dirty="0" smtClean="0"/>
              <a:t>ICU)</a:t>
            </a:r>
          </a:p>
          <a:p>
            <a:r>
              <a:rPr lang="en-US" dirty="0" smtClean="0"/>
              <a:t>Few studies </a:t>
            </a:r>
            <a:r>
              <a:rPr lang="en-US" dirty="0"/>
              <a:t>have examined predictors of negative outcomes</a:t>
            </a:r>
            <a:r>
              <a:rPr lang="en-US" dirty="0" smtClean="0"/>
              <a:t>.</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975027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2178424"/>
          </a:xfrm>
        </p:spPr>
        <p:txBody>
          <a:bodyPr>
            <a:noAutofit/>
          </a:bodyPr>
          <a:lstStyle/>
          <a:p>
            <a:r>
              <a:rPr lang="en-US" sz="3600" dirty="0"/>
              <a:t>“Predictors of PTSD and Depression Among Family and Friends of Patients Admitted to the ICU”</a:t>
            </a:r>
          </a:p>
        </p:txBody>
      </p:sp>
      <p:sp>
        <p:nvSpPr>
          <p:cNvPr id="3" name="Content Placeholder 2"/>
          <p:cNvSpPr>
            <a:spLocks noGrp="1"/>
          </p:cNvSpPr>
          <p:nvPr>
            <p:ph idx="1"/>
          </p:nvPr>
        </p:nvSpPr>
        <p:spPr>
          <a:xfrm>
            <a:off x="533400" y="2133600"/>
            <a:ext cx="8042276" cy="4343400"/>
          </a:xfrm>
        </p:spPr>
        <p:txBody>
          <a:bodyPr/>
          <a:lstStyle/>
          <a:p>
            <a:r>
              <a:rPr lang="en-US" dirty="0" smtClean="0"/>
              <a:t>Participants</a:t>
            </a:r>
          </a:p>
          <a:p>
            <a:pPr lvl="1"/>
            <a:r>
              <a:rPr lang="en-US" dirty="0" smtClean="0"/>
              <a:t>N=100</a:t>
            </a:r>
          </a:p>
          <a:p>
            <a:pPr lvl="1"/>
            <a:r>
              <a:rPr lang="en-US" dirty="0" smtClean="0"/>
              <a:t>Family and friends (&gt; age 18) of patients admitted to trauma ICU for &gt;48 hours</a:t>
            </a:r>
          </a:p>
          <a:p>
            <a:r>
              <a:rPr lang="en-US" dirty="0" smtClean="0"/>
              <a:t>Measures</a:t>
            </a:r>
          </a:p>
          <a:p>
            <a:pPr lvl="1"/>
            <a:r>
              <a:rPr lang="en-US" dirty="0" smtClean="0"/>
              <a:t>Depression (Patient Health Questionnaire 8)</a:t>
            </a:r>
          </a:p>
          <a:p>
            <a:pPr lvl="1"/>
            <a:r>
              <a:rPr lang="en-US" dirty="0" smtClean="0"/>
              <a:t>PTSD symptoms (PC-PTSD)</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4157090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Characteristics of PTSD</a:t>
            </a:r>
            <a:endParaRPr lang="en-US" dirty="0"/>
          </a:p>
        </p:txBody>
      </p:sp>
      <p:sp>
        <p:nvSpPr>
          <p:cNvPr id="3" name="Subtitle 2"/>
          <p:cNvSpPr>
            <a:spLocks noGrp="1"/>
          </p:cNvSpPr>
          <p:nvPr>
            <p:ph type="subTitle" idx="1"/>
          </p:nvPr>
        </p:nvSpPr>
        <p:spPr/>
        <p:txBody>
          <a:bodyPr/>
          <a:lstStyle/>
          <a:p>
            <a:endParaRPr lang="en-US"/>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510768626"/>
      </p:ext>
    </p:extLst>
  </p:cSld>
  <p:clrMapOvr>
    <a:masterClrMapping/>
  </p:clrMapOvr>
  <mc:AlternateContent xmlns:mc="http://schemas.openxmlformats.org/markup-compatibility/2006" xmlns:p14="http://schemas.microsoft.com/office/powerpoint/2010/main">
    <mc:Choice Requires="p14">
      <p:transition spd="slow" p14:dur="2000" advTm="1044"/>
    </mc:Choice>
    <mc:Fallback xmlns="">
      <p:transition xmlns:p14="http://schemas.microsoft.com/office/powerpoint/2010/main" spd="slow" advTm="1044"/>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2254624"/>
          </a:xfrm>
        </p:spPr>
        <p:txBody>
          <a:bodyPr>
            <a:noAutofit/>
          </a:bodyPr>
          <a:lstStyle/>
          <a:p>
            <a:r>
              <a:rPr lang="en-US" sz="3600" dirty="0"/>
              <a:t>“Predictors of PTSD and Depression Among Family and Friends of Patients Admitted to the ICU”</a:t>
            </a:r>
          </a:p>
        </p:txBody>
      </p:sp>
      <p:sp>
        <p:nvSpPr>
          <p:cNvPr id="3" name="Content Placeholder 2"/>
          <p:cNvSpPr>
            <a:spLocks noGrp="1"/>
          </p:cNvSpPr>
          <p:nvPr>
            <p:ph idx="1"/>
          </p:nvPr>
        </p:nvSpPr>
        <p:spPr>
          <a:xfrm>
            <a:off x="457200" y="2133600"/>
            <a:ext cx="8229600" cy="4525963"/>
          </a:xfrm>
        </p:spPr>
        <p:txBody>
          <a:bodyPr/>
          <a:lstStyle/>
          <a:p>
            <a:r>
              <a:rPr lang="en-US" dirty="0" smtClean="0"/>
              <a:t>Results</a:t>
            </a:r>
          </a:p>
          <a:p>
            <a:pPr lvl="1"/>
            <a:r>
              <a:rPr lang="en-US" dirty="0" smtClean="0"/>
              <a:t>38% screened positive for depression</a:t>
            </a:r>
          </a:p>
          <a:p>
            <a:pPr lvl="1"/>
            <a:r>
              <a:rPr lang="en-US" dirty="0" smtClean="0"/>
              <a:t>24% screened positive for PTSD</a:t>
            </a:r>
          </a:p>
          <a:p>
            <a:pPr lvl="1"/>
            <a:r>
              <a:rPr lang="en-US" dirty="0" smtClean="0"/>
              <a:t>Low income and being parent of ICU patient were predictors of PTSD symptoms</a:t>
            </a:r>
          </a:p>
          <a:p>
            <a:pPr lvl="1"/>
            <a:r>
              <a:rPr lang="en-US" dirty="0" smtClean="0"/>
              <a:t>Female participants and those with premorbid psychological disorder had higher risk for depression</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435545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2254624"/>
          </a:xfrm>
        </p:spPr>
        <p:txBody>
          <a:bodyPr>
            <a:noAutofit/>
          </a:bodyPr>
          <a:lstStyle/>
          <a:p>
            <a:r>
              <a:rPr lang="en-US" sz="3600" dirty="0"/>
              <a:t>“Predictors of PTSD and Depression Among Family and Friends of Patients Admitted to the ICU”</a:t>
            </a:r>
          </a:p>
        </p:txBody>
      </p:sp>
      <p:sp>
        <p:nvSpPr>
          <p:cNvPr id="3" name="Content Placeholder 2"/>
          <p:cNvSpPr>
            <a:spLocks noGrp="1"/>
          </p:cNvSpPr>
          <p:nvPr>
            <p:ph idx="1"/>
          </p:nvPr>
        </p:nvSpPr>
        <p:spPr>
          <a:xfrm>
            <a:off x="457200" y="2316631"/>
            <a:ext cx="8229600" cy="4525963"/>
          </a:xfrm>
        </p:spPr>
        <p:txBody>
          <a:bodyPr>
            <a:normAutofit/>
          </a:bodyPr>
          <a:lstStyle/>
          <a:p>
            <a:r>
              <a:rPr lang="en-US" dirty="0" smtClean="0"/>
              <a:t>Indicates that mental health of patients’ family and friends should be taken into consideration and addressed as part of global care in trauma centers</a:t>
            </a:r>
          </a:p>
          <a:p>
            <a:r>
              <a:rPr lang="en-US" dirty="0" smtClean="0"/>
              <a:t>Could have impact on patients as well</a:t>
            </a:r>
          </a:p>
          <a:p>
            <a:pPr lvl="1"/>
            <a:r>
              <a:rPr lang="en-US" dirty="0" smtClean="0"/>
              <a:t>Caregiver role after patient discharge is an added stress</a:t>
            </a:r>
          </a:p>
          <a:p>
            <a:pPr lvl="1"/>
            <a:r>
              <a:rPr lang="en-US" dirty="0" smtClean="0"/>
              <a:t>If already struggling with depression or PTSD, symptoms may worsen, impact the level of care they can provide</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221304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5" name="Picture 3" descr="DSC02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8867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404115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28035"/>
                                        </p:tgtEl>
                                        <p:attrNameLst>
                                          <p:attrName>style.visibility</p:attrName>
                                        </p:attrNameLst>
                                      </p:cBhvr>
                                      <p:to>
                                        <p:strVal val="visible"/>
                                      </p:to>
                                    </p:set>
                                    <p:animScale>
                                      <p:cBhvr>
                                        <p:cTn id="7" dur="3000" decel="50000" fill="hold">
                                          <p:stCondLst>
                                            <p:cond delay="0"/>
                                          </p:stCondLst>
                                        </p:cTn>
                                        <p:tgtEl>
                                          <p:spTgt spid="4280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428035"/>
                                        </p:tgtEl>
                                        <p:attrNameLst>
                                          <p:attrName>ppt_x</p:attrName>
                                          <p:attrName>ppt_y</p:attrName>
                                        </p:attrNameLst>
                                      </p:cBhvr>
                                    </p:animMotion>
                                    <p:animEffect transition="in" filter="fade">
                                      <p:cBhvr>
                                        <p:cTn id="9" dur="3000"/>
                                        <p:tgtEl>
                                          <p:spTgt spid="42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PTSD in Surgeons</a:t>
            </a:r>
            <a:endParaRPr lang="en-US" dirty="0"/>
          </a:p>
        </p:txBody>
      </p:sp>
      <p:sp>
        <p:nvSpPr>
          <p:cNvPr id="3" name="Subtitle 2"/>
          <p:cNvSpPr>
            <a:spLocks noGrp="1"/>
          </p:cNvSpPr>
          <p:nvPr>
            <p:ph type="subTitle" idx="1"/>
          </p:nvPr>
        </p:nvSpPr>
        <p:spPr/>
        <p:txBody>
          <a:bodyPr/>
          <a:lstStyle/>
          <a:p>
            <a:r>
              <a:rPr lang="en-US" dirty="0" smtClean="0">
                <a:solidFill>
                  <a:srgbClr val="244A58"/>
                </a:solidFill>
              </a:rPr>
              <a:t> </a:t>
            </a:r>
            <a:r>
              <a:rPr lang="en-US" dirty="0">
                <a:solidFill>
                  <a:srgbClr val="244A58"/>
                </a:solidFill>
              </a:rPr>
              <a:t>Does caring for trauma patients lead to psychological stress in surgeons?  J Trauma Acute Care Surg</a:t>
            </a:r>
            <a:r>
              <a:rPr lang="en-US" i="1" dirty="0">
                <a:solidFill>
                  <a:srgbClr val="244A58"/>
                </a:solidFill>
              </a:rPr>
              <a:t>. </a:t>
            </a:r>
            <a:r>
              <a:rPr lang="en-US" dirty="0">
                <a:solidFill>
                  <a:srgbClr val="244A58"/>
                </a:solidFill>
              </a:rPr>
              <a:t>2013;</a:t>
            </a:r>
            <a:r>
              <a:rPr lang="en-US" i="1" dirty="0">
                <a:solidFill>
                  <a:srgbClr val="244A58"/>
                </a:solidFill>
              </a:rPr>
              <a:t> </a:t>
            </a:r>
            <a:r>
              <a:rPr lang="en-US" dirty="0">
                <a:solidFill>
                  <a:srgbClr val="244A58"/>
                </a:solidFill>
              </a:rPr>
              <a:t>75(1): 179-184.</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294508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645024"/>
          </a:xfrm>
        </p:spPr>
        <p:txBody>
          <a:bodyPr>
            <a:noAutofit/>
          </a:bodyPr>
          <a:lstStyle/>
          <a:p>
            <a:r>
              <a:rPr lang="en-US" sz="3600" dirty="0" smtClean="0"/>
              <a:t>“Does </a:t>
            </a:r>
            <a:r>
              <a:rPr lang="en-US" sz="3600" dirty="0"/>
              <a:t>Caring for Trauma Patients Lead to Psychological Stress in Surgeons</a:t>
            </a:r>
            <a:r>
              <a:rPr lang="en-US" sz="3600" dirty="0" smtClean="0"/>
              <a:t>?”</a:t>
            </a:r>
            <a:endParaRPr lang="en-US" sz="3600" dirty="0"/>
          </a:p>
        </p:txBody>
      </p:sp>
      <p:sp>
        <p:nvSpPr>
          <p:cNvPr id="3" name="Content Placeholder 2"/>
          <p:cNvSpPr>
            <a:spLocks noGrp="1"/>
          </p:cNvSpPr>
          <p:nvPr>
            <p:ph idx="1"/>
          </p:nvPr>
        </p:nvSpPr>
        <p:spPr>
          <a:xfrm>
            <a:off x="457200" y="1752600"/>
            <a:ext cx="8229600" cy="4800600"/>
          </a:xfrm>
        </p:spPr>
        <p:txBody>
          <a:bodyPr>
            <a:normAutofit/>
          </a:bodyPr>
          <a:lstStyle/>
          <a:p>
            <a:r>
              <a:rPr lang="en-US" dirty="0" smtClean="0"/>
              <a:t>Another important issue to consider is the impact of exposure to trauma on health care providers</a:t>
            </a:r>
          </a:p>
          <a:p>
            <a:r>
              <a:rPr lang="en-US" dirty="0" smtClean="0"/>
              <a:t>Referred to as Secondary Traumatic Stress prior to DSM-5 </a:t>
            </a:r>
          </a:p>
          <a:p>
            <a:r>
              <a:rPr lang="en-US" dirty="0" smtClean="0"/>
              <a:t>Originally </a:t>
            </a:r>
            <a:r>
              <a:rPr lang="en-US" dirty="0"/>
              <a:t>described in mental health professionals </a:t>
            </a:r>
          </a:p>
          <a:p>
            <a:pPr lvl="1"/>
            <a:r>
              <a:rPr lang="en-US" dirty="0"/>
              <a:t>Nurses</a:t>
            </a:r>
          </a:p>
          <a:p>
            <a:pPr lvl="1"/>
            <a:r>
              <a:rPr lang="en-US" dirty="0"/>
              <a:t>ED physicians</a:t>
            </a:r>
          </a:p>
          <a:p>
            <a:pPr lvl="1"/>
            <a:r>
              <a:rPr lang="en-US" dirty="0"/>
              <a:t>Social and child welfare workers</a:t>
            </a:r>
          </a:p>
          <a:p>
            <a:pPr lvl="1"/>
            <a:r>
              <a:rPr lang="en-US" dirty="0"/>
              <a:t>Reported incidence from 16-78</a:t>
            </a:r>
            <a:r>
              <a:rPr lang="en-US" dirty="0" smtClean="0"/>
              <a:t>%</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248400"/>
            <a:ext cx="1447800" cy="609600"/>
          </a:xfrm>
          <a:prstGeom prst="rect">
            <a:avLst/>
          </a:prstGeom>
          <a:noFill/>
          <a:ln>
            <a:noFill/>
          </a:ln>
        </p:spPr>
      </p:pic>
    </p:spTree>
    <p:extLst>
      <p:ext uri="{BB962C8B-B14F-4D97-AF65-F5344CB8AC3E}">
        <p14:creationId xmlns:p14="http://schemas.microsoft.com/office/powerpoint/2010/main" val="9160624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568824"/>
          </a:xfrm>
        </p:spPr>
        <p:txBody>
          <a:bodyPr>
            <a:noAutofit/>
          </a:bodyPr>
          <a:lstStyle/>
          <a:p>
            <a:r>
              <a:rPr lang="en-US" sz="3600" dirty="0" smtClean="0"/>
              <a:t>“Does </a:t>
            </a:r>
            <a:r>
              <a:rPr lang="en-US" sz="3600" dirty="0"/>
              <a:t>Caring for Trauma Patients Lead to Psychological Stress in Surgeons</a:t>
            </a:r>
            <a:r>
              <a:rPr lang="en-US" sz="3600" dirty="0" smtClean="0"/>
              <a:t>?”</a:t>
            </a:r>
            <a:endParaRPr lang="en-US" sz="3600" dirty="0"/>
          </a:p>
        </p:txBody>
      </p:sp>
      <p:sp>
        <p:nvSpPr>
          <p:cNvPr id="3" name="Content Placeholder 2"/>
          <p:cNvSpPr>
            <a:spLocks noGrp="1"/>
          </p:cNvSpPr>
          <p:nvPr>
            <p:ph idx="1"/>
          </p:nvPr>
        </p:nvSpPr>
        <p:spPr>
          <a:xfrm>
            <a:off x="533400" y="1905000"/>
            <a:ext cx="8042276" cy="4343400"/>
          </a:xfrm>
        </p:spPr>
        <p:txBody>
          <a:bodyPr/>
          <a:lstStyle/>
          <a:p>
            <a:r>
              <a:rPr lang="en-US" dirty="0" smtClean="0"/>
              <a:t>Factors generally involved </a:t>
            </a:r>
            <a:r>
              <a:rPr lang="en-US" dirty="0"/>
              <a:t>in secondary </a:t>
            </a:r>
            <a:r>
              <a:rPr lang="en-US" dirty="0" smtClean="0"/>
              <a:t>traumatization:</a:t>
            </a:r>
          </a:p>
          <a:p>
            <a:pPr lvl="1"/>
            <a:r>
              <a:rPr lang="en-US" dirty="0" smtClean="0"/>
              <a:t> How intimately </a:t>
            </a:r>
            <a:r>
              <a:rPr lang="en-US" dirty="0"/>
              <a:t>the provider is connected to the traumatic event experienced by the </a:t>
            </a:r>
            <a:r>
              <a:rPr lang="en-US" dirty="0" smtClean="0"/>
              <a:t>patient</a:t>
            </a:r>
            <a:endParaRPr lang="en-US" dirty="0"/>
          </a:p>
          <a:p>
            <a:pPr lvl="1"/>
            <a:r>
              <a:rPr lang="en-US" dirty="0" smtClean="0"/>
              <a:t>The </a:t>
            </a:r>
            <a:r>
              <a:rPr lang="en-US" dirty="0"/>
              <a:t>provider’s perception of how extreme the event </a:t>
            </a:r>
            <a:r>
              <a:rPr lang="en-US" dirty="0" smtClean="0"/>
              <a:t>was</a:t>
            </a:r>
            <a:endParaRPr lang="en-US" dirty="0"/>
          </a:p>
          <a:p>
            <a:pPr lvl="1"/>
            <a:r>
              <a:rPr lang="en-US" dirty="0" smtClean="0"/>
              <a:t>The length </a:t>
            </a:r>
            <a:r>
              <a:rPr lang="en-US" dirty="0"/>
              <a:t>of time provider was involved in the event</a:t>
            </a:r>
            <a:r>
              <a:rPr lang="en-US" dirty="0" smtClean="0"/>
              <a:t>.</a:t>
            </a:r>
          </a:p>
          <a:p>
            <a:r>
              <a:rPr lang="en-US" dirty="0"/>
              <a:t>Had not been studied in non-combat surgeons</a:t>
            </a:r>
          </a:p>
          <a:p>
            <a:endParaRPr lang="en-US" dirty="0"/>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4315503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645024"/>
          </a:xfrm>
        </p:spPr>
        <p:txBody>
          <a:bodyPr>
            <a:noAutofit/>
          </a:bodyPr>
          <a:lstStyle/>
          <a:p>
            <a:r>
              <a:rPr lang="en-US" sz="3600" dirty="0" smtClean="0"/>
              <a:t>“Does Caring for Trauma Patients Lead to Psychological Stress in Surgeons?”</a:t>
            </a:r>
            <a:endParaRPr lang="en-US" sz="3600"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Participants</a:t>
            </a:r>
          </a:p>
          <a:p>
            <a:pPr lvl="1"/>
            <a:r>
              <a:rPr lang="en-US" dirty="0" smtClean="0"/>
              <a:t>N=133</a:t>
            </a:r>
          </a:p>
          <a:p>
            <a:pPr lvl="2"/>
            <a:r>
              <a:rPr lang="en-US" dirty="0" smtClean="0"/>
              <a:t>Surgeons and residents in various specialties</a:t>
            </a:r>
          </a:p>
          <a:p>
            <a:pPr lvl="2"/>
            <a:r>
              <a:rPr lang="en-US" dirty="0" smtClean="0"/>
              <a:t>Surveyed at 2 regional surgical conferences</a:t>
            </a:r>
          </a:p>
          <a:p>
            <a:r>
              <a:rPr lang="en-US" dirty="0" smtClean="0"/>
              <a:t>Measures</a:t>
            </a:r>
          </a:p>
          <a:p>
            <a:pPr lvl="1"/>
            <a:r>
              <a:rPr lang="en-US" dirty="0" smtClean="0"/>
              <a:t>Secondary Traumatic Stress Scale (STSS)*</a:t>
            </a:r>
          </a:p>
          <a:p>
            <a:pPr lvl="2"/>
            <a:r>
              <a:rPr lang="en-US" dirty="0" smtClean="0"/>
              <a:t>Measure of PTSD symptoms</a:t>
            </a:r>
          </a:p>
          <a:p>
            <a:pPr lvl="2"/>
            <a:r>
              <a:rPr lang="en-US" dirty="0" smtClean="0"/>
              <a:t>Conducted prior to DSM-5*</a:t>
            </a:r>
          </a:p>
          <a:p>
            <a:pPr lvl="1"/>
            <a:r>
              <a:rPr lang="en-US" dirty="0" smtClean="0"/>
              <a:t>Connor Davidson Resilience Scale (CD-RISC)</a:t>
            </a:r>
          </a:p>
          <a:p>
            <a:pPr lvl="2"/>
            <a:r>
              <a:rPr lang="en-US" dirty="0" smtClean="0"/>
              <a:t>Measure of resilience levels</a:t>
            </a:r>
          </a:p>
          <a:p>
            <a:pPr lvl="1"/>
            <a:r>
              <a:rPr lang="en-US" dirty="0" smtClean="0"/>
              <a:t>Amount of time spent caring for trauma patients</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5803677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97424"/>
          </a:xfrm>
        </p:spPr>
        <p:txBody>
          <a:bodyPr>
            <a:noAutofit/>
          </a:bodyPr>
          <a:lstStyle/>
          <a:p>
            <a:r>
              <a:rPr lang="en-US" sz="3600" dirty="0" smtClean="0"/>
              <a:t>“Does </a:t>
            </a:r>
            <a:r>
              <a:rPr lang="en-US" sz="3600" dirty="0"/>
              <a:t>Caring for Trauma Patients Lead to Psychological Stress in Surgeons</a:t>
            </a:r>
            <a:r>
              <a:rPr lang="en-US" sz="3600" dirty="0" smtClean="0"/>
              <a:t>?”</a:t>
            </a:r>
            <a:endParaRPr lang="en-US" sz="3600" dirty="0"/>
          </a:p>
        </p:txBody>
      </p:sp>
      <p:sp>
        <p:nvSpPr>
          <p:cNvPr id="3" name="Content Placeholder 2"/>
          <p:cNvSpPr>
            <a:spLocks noGrp="1"/>
          </p:cNvSpPr>
          <p:nvPr>
            <p:ph idx="1"/>
          </p:nvPr>
        </p:nvSpPr>
        <p:spPr>
          <a:xfrm>
            <a:off x="533400" y="1828800"/>
            <a:ext cx="8042276" cy="4343400"/>
          </a:xfrm>
        </p:spPr>
        <p:txBody>
          <a:bodyPr/>
          <a:lstStyle/>
          <a:p>
            <a:pPr marL="109728" indent="0">
              <a:buNone/>
            </a:pPr>
            <a:r>
              <a:rPr lang="en-US" sz="3200" dirty="0" smtClean="0"/>
              <a:t>Resilience</a:t>
            </a:r>
            <a:endParaRPr lang="en-US" sz="3200" dirty="0"/>
          </a:p>
          <a:p>
            <a:r>
              <a:rPr lang="en-US" dirty="0">
                <a:latin typeface="Georgia" charset="0"/>
              </a:rPr>
              <a:t>An individual’s personal qualities and skills that enable them to </a:t>
            </a:r>
            <a:r>
              <a:rPr lang="en-US" i="1" dirty="0">
                <a:latin typeface="Georgia" charset="0"/>
              </a:rPr>
              <a:t>flourish</a:t>
            </a:r>
            <a:r>
              <a:rPr lang="en-US" dirty="0">
                <a:latin typeface="Georgia" charset="0"/>
              </a:rPr>
              <a:t> in the face of adversity or a disruptive event </a:t>
            </a:r>
            <a:r>
              <a:rPr lang="en-US" sz="2400" dirty="0">
                <a:latin typeface="Georgia" charset="0"/>
              </a:rPr>
              <a:t>(</a:t>
            </a:r>
            <a:r>
              <a:rPr lang="en-US" sz="2400" dirty="0" err="1">
                <a:latin typeface="Georgia" charset="0"/>
              </a:rPr>
              <a:t>Bonanno</a:t>
            </a:r>
            <a:r>
              <a:rPr lang="en-US" sz="2400" dirty="0">
                <a:latin typeface="Georgia" charset="0"/>
              </a:rPr>
              <a:t>, 2004)</a:t>
            </a:r>
          </a:p>
          <a:p>
            <a:r>
              <a:rPr lang="en-US" dirty="0" smtClean="0"/>
              <a:t>“The process </a:t>
            </a:r>
            <a:r>
              <a:rPr lang="en-US" dirty="0"/>
              <a:t>of adapting well in the face of adversity, trauma, tragedy, threats or significant sources of </a:t>
            </a:r>
            <a:r>
              <a:rPr lang="en-US" dirty="0" smtClean="0"/>
              <a:t>stress”</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501854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797424"/>
          </a:xfrm>
        </p:spPr>
        <p:txBody>
          <a:bodyPr>
            <a:noAutofit/>
          </a:bodyPr>
          <a:lstStyle/>
          <a:p>
            <a:r>
              <a:rPr lang="en-US" sz="3600" dirty="0" smtClean="0"/>
              <a:t>“Does </a:t>
            </a:r>
            <a:r>
              <a:rPr lang="en-US" sz="3600" dirty="0"/>
              <a:t>Caring for Trauma Patients Lead to Psychological Stress in Surgeons</a:t>
            </a:r>
            <a:r>
              <a:rPr lang="en-US" sz="3600" dirty="0" smtClean="0"/>
              <a:t>?”</a:t>
            </a:r>
            <a:endParaRPr lang="en-US" sz="3600" dirty="0"/>
          </a:p>
        </p:txBody>
      </p:sp>
      <p:sp>
        <p:nvSpPr>
          <p:cNvPr id="3" name="Content Placeholder 2"/>
          <p:cNvSpPr>
            <a:spLocks noGrp="1"/>
          </p:cNvSpPr>
          <p:nvPr>
            <p:ph idx="1"/>
          </p:nvPr>
        </p:nvSpPr>
        <p:spPr>
          <a:xfrm>
            <a:off x="457200" y="1828800"/>
            <a:ext cx="8229600" cy="5029200"/>
          </a:xfrm>
        </p:spPr>
        <p:txBody>
          <a:bodyPr>
            <a:normAutofit/>
          </a:bodyPr>
          <a:lstStyle/>
          <a:p>
            <a:r>
              <a:rPr lang="en-US" sz="2600" dirty="0"/>
              <a:t>21% of responding surgeons met diagnostic criteria for STS/PTSD</a:t>
            </a:r>
          </a:p>
          <a:p>
            <a:r>
              <a:rPr lang="en-US" sz="2600" dirty="0" smtClean="0"/>
              <a:t>No correlation </a:t>
            </a:r>
            <a:r>
              <a:rPr lang="en-US" sz="2600" dirty="0"/>
              <a:t>to the amount of exposure to trauma patients or years in practice to symptoms of STS/PTSD</a:t>
            </a:r>
          </a:p>
          <a:p>
            <a:r>
              <a:rPr lang="en-US" sz="2600" dirty="0"/>
              <a:t>Resilience correlated inversely with degree of  STS/PTSD symptoms generally </a:t>
            </a:r>
          </a:p>
          <a:p>
            <a:r>
              <a:rPr lang="en-US" sz="2600" dirty="0"/>
              <a:t>For respondents meeting criteria for STS/PTSD resilience scores were significantly lower</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8146557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IMG_0428</a:t>
            </a:r>
          </a:p>
        </p:txBody>
      </p:sp>
      <p:pic>
        <p:nvPicPr>
          <p:cNvPr id="4" name="Picture 3" descr="IMG_04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798"/>
            <a:ext cx="9144000" cy="3107531"/>
          </a:xfrm>
          <a:prstGeom prst="rect">
            <a:avLst/>
          </a:prstGeom>
        </p:spPr>
      </p:pic>
    </p:spTree>
    <p:extLst>
      <p:ext uri="{BB962C8B-B14F-4D97-AF65-F5344CB8AC3E}">
        <p14:creationId xmlns:p14="http://schemas.microsoft.com/office/powerpoint/2010/main" val="1037248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Posttraumatic Stress Disorder</a:t>
            </a:r>
            <a:br>
              <a:rPr lang="en-US" dirty="0" smtClean="0"/>
            </a:br>
            <a:r>
              <a:rPr lang="en-US" sz="1600" dirty="0" smtClean="0"/>
              <a:t>DSM-5</a:t>
            </a:r>
            <a:endParaRPr lang="en-US" dirty="0"/>
          </a:p>
        </p:txBody>
      </p:sp>
      <p:sp>
        <p:nvSpPr>
          <p:cNvPr id="3" name="Content Placeholder 2"/>
          <p:cNvSpPr>
            <a:spLocks noGrp="1"/>
          </p:cNvSpPr>
          <p:nvPr>
            <p:ph idx="1"/>
          </p:nvPr>
        </p:nvSpPr>
        <p:spPr>
          <a:xfrm>
            <a:off x="457200" y="1295400"/>
            <a:ext cx="8229600" cy="5410200"/>
          </a:xfrm>
        </p:spPr>
        <p:txBody>
          <a:bodyPr>
            <a:normAutofit fontScale="70000" lnSpcReduction="20000"/>
          </a:bodyPr>
          <a:lstStyle/>
          <a:p>
            <a:r>
              <a:rPr lang="en-US" sz="3100" dirty="0"/>
              <a:t>D</a:t>
            </a:r>
            <a:r>
              <a:rPr lang="en-US" sz="3100" dirty="0" smtClean="0"/>
              <a:t>evelopment </a:t>
            </a:r>
            <a:r>
              <a:rPr lang="en-US" sz="3100" dirty="0"/>
              <a:t>of characteristic symptoms following exposure to one or more traumatic </a:t>
            </a:r>
            <a:r>
              <a:rPr lang="en-US" sz="3100" dirty="0" smtClean="0"/>
              <a:t>events.</a:t>
            </a:r>
          </a:p>
          <a:p>
            <a:r>
              <a:rPr lang="en-US" sz="3100" dirty="0" smtClean="0"/>
              <a:t>Must meet diagnostic criteria from 5 clusters:</a:t>
            </a:r>
          </a:p>
          <a:p>
            <a:pPr lvl="1"/>
            <a:r>
              <a:rPr lang="en-US" dirty="0" smtClean="0"/>
              <a:t>A) Exposure </a:t>
            </a:r>
            <a:r>
              <a:rPr lang="en-US" dirty="0"/>
              <a:t>to actual or threatened death, serious injury, or sexual </a:t>
            </a:r>
            <a:r>
              <a:rPr lang="en-US" dirty="0" smtClean="0"/>
              <a:t>violence in one (or more of the following ways):</a:t>
            </a:r>
          </a:p>
          <a:p>
            <a:pPr lvl="2"/>
            <a:r>
              <a:rPr lang="en-US" dirty="0" smtClean="0"/>
              <a:t>Directly experiencing the traumatic event, witnessing the event, learning that the event occurred to a close family member or friend, or </a:t>
            </a:r>
            <a:r>
              <a:rPr lang="en-US" u="sng" dirty="0" smtClean="0"/>
              <a:t>repeated exposure to details of the event</a:t>
            </a:r>
          </a:p>
          <a:p>
            <a:pPr lvl="1"/>
            <a:r>
              <a:rPr lang="en-US" dirty="0" smtClean="0"/>
              <a:t>B) Intrusion </a:t>
            </a:r>
          </a:p>
          <a:p>
            <a:pPr lvl="2"/>
            <a:r>
              <a:rPr lang="en-US" dirty="0" smtClean="0"/>
              <a:t>Event is persistently re-experienced (e.g., flashbacks, nightmares, unwanted thoughts of the event)</a:t>
            </a:r>
          </a:p>
          <a:p>
            <a:pPr lvl="1"/>
            <a:r>
              <a:rPr lang="en-US" dirty="0" smtClean="0"/>
              <a:t>C) Avoidance </a:t>
            </a:r>
          </a:p>
          <a:p>
            <a:pPr lvl="2"/>
            <a:r>
              <a:rPr lang="en-US" dirty="0" smtClean="0"/>
              <a:t>Persistent, effortful avoidance of distressing trauma-related stimuli</a:t>
            </a:r>
          </a:p>
          <a:p>
            <a:pPr lvl="1"/>
            <a:r>
              <a:rPr lang="en-US" dirty="0" smtClean="0"/>
              <a:t>D) Negative Cognitions/Mood</a:t>
            </a:r>
          </a:p>
          <a:p>
            <a:pPr lvl="2"/>
            <a:r>
              <a:rPr lang="en-US" dirty="0" smtClean="0"/>
              <a:t>Alterations that began or worsened after event</a:t>
            </a:r>
          </a:p>
          <a:p>
            <a:pPr lvl="1"/>
            <a:r>
              <a:rPr lang="en-US" dirty="0" smtClean="0"/>
              <a:t>E) Alterations in Arousal and Reactivity</a:t>
            </a:r>
          </a:p>
          <a:p>
            <a:pPr lvl="2"/>
            <a:r>
              <a:rPr lang="en-US" dirty="0" smtClean="0"/>
              <a:t>Trauma-related alterations that began or worsened after trauma</a:t>
            </a:r>
          </a:p>
          <a:p>
            <a:r>
              <a:rPr lang="en-US" b="1" dirty="0" smtClean="0"/>
              <a:t>Symptoms persist &gt;1 month with significant distress and/or functional impairment</a:t>
            </a:r>
            <a:endParaRPr lang="en-US" b="1"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257081"/>
            <a:ext cx="1447800" cy="609600"/>
          </a:xfrm>
          <a:prstGeom prst="rect">
            <a:avLst/>
          </a:prstGeom>
          <a:noFill/>
          <a:ln>
            <a:noFill/>
          </a:ln>
        </p:spPr>
      </p:pic>
    </p:spTree>
    <p:extLst>
      <p:ext uri="{BB962C8B-B14F-4D97-AF65-F5344CB8AC3E}">
        <p14:creationId xmlns:p14="http://schemas.microsoft.com/office/powerpoint/2010/main" val="182964051"/>
      </p:ext>
    </p:extLst>
  </p:cSld>
  <p:clrMapOvr>
    <a:masterClrMapping/>
  </p:clrMapOvr>
  <mc:AlternateContent xmlns:mc="http://schemas.openxmlformats.org/markup-compatibility/2006" xmlns:p14="http://schemas.microsoft.com/office/powerpoint/2010/main">
    <mc:Choice Requires="p14">
      <p:transition spd="slow" p14:dur="2000" advTm="34969"/>
    </mc:Choice>
    <mc:Fallback xmlns="">
      <p:transition xmlns:p14="http://schemas.microsoft.com/office/powerpoint/2010/main" spd="slow" advTm="3496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Stress in Healthcare Providers</a:t>
            </a:r>
            <a:endParaRPr lang="en-US" dirty="0"/>
          </a:p>
        </p:txBody>
      </p:sp>
      <p:sp>
        <p:nvSpPr>
          <p:cNvPr id="3" name="Subtitle 2"/>
          <p:cNvSpPr>
            <a:spLocks noGrp="1"/>
          </p:cNvSpPr>
          <p:nvPr>
            <p:ph type="subTitle" idx="1"/>
          </p:nvPr>
        </p:nvSpPr>
        <p:spPr/>
        <p:txBody>
          <a:bodyPr>
            <a:normAutofit fontScale="77500" lnSpcReduction="20000"/>
          </a:bodyPr>
          <a:lstStyle/>
          <a:p>
            <a:r>
              <a:rPr lang="en-US" dirty="0">
                <a:solidFill>
                  <a:schemeClr val="accent2"/>
                </a:solidFill>
              </a:rPr>
              <a:t>. (2010). Professional burnout, vicarious trauma, secondary traumatic stress, and compassion fatigue: A review of theoretical terms, risk factors, and preventive methods for clinicians and researchers.</a:t>
            </a:r>
            <a:r>
              <a:rPr lang="en-US" i="1" dirty="0">
                <a:solidFill>
                  <a:schemeClr val="accent2"/>
                </a:solidFill>
              </a:rPr>
              <a:t> Best Practices in Mental Health: An International Journal, 6(2), </a:t>
            </a:r>
            <a:r>
              <a:rPr lang="en-US" dirty="0">
                <a:solidFill>
                  <a:schemeClr val="accent2"/>
                </a:solidFill>
              </a:rPr>
              <a:t>57-68.</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378218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endParaRPr lang="en-US" dirty="0"/>
          </a:p>
        </p:txBody>
      </p:sp>
      <p:pic>
        <p:nvPicPr>
          <p:cNvPr id="4" name="Content Placeholder 3" descr="IMG_0487.jpg"/>
          <p:cNvPicPr>
            <a:picLocks noGrp="1" noChangeAspect="1"/>
          </p:cNvPicPr>
          <p:nvPr>
            <p:ph idx="1"/>
          </p:nvPr>
        </p:nvPicPr>
        <p:blipFill>
          <a:blip r:embed="rId2" cstate="print">
            <a:extLst>
              <a:ext uri="{28A0092B-C50C-407E-A947-70E740481C1C}">
                <a14:useLocalDpi xmlns:a14="http://schemas.microsoft.com/office/drawing/2010/main" val="0"/>
              </a:ext>
            </a:extLst>
          </a:blip>
          <a:srcRect l="8562" r="8562"/>
          <a:stretch>
            <a:fillRect/>
          </a:stretch>
        </p:blipFill>
        <p:spPr>
          <a:xfrm>
            <a:off x="2819400" y="-796253"/>
            <a:ext cx="6319742" cy="7625589"/>
          </a:xfrm>
        </p:spPr>
      </p:pic>
      <p:sp>
        <p:nvSpPr>
          <p:cNvPr id="8" name="Text Placeholder 7"/>
          <p:cNvSpPr>
            <a:spLocks noGrp="1"/>
          </p:cNvSpPr>
          <p:nvPr>
            <p:ph type="body" sz="half" idx="2"/>
          </p:nvPr>
        </p:nvSpPr>
        <p:spPr/>
        <p:txBody>
          <a:bodyPr>
            <a:normAutofit/>
          </a:bodyPr>
          <a:lstStyle/>
          <a:p>
            <a:pPr algn="l"/>
            <a:r>
              <a:rPr lang="en-US" sz="3200" dirty="0"/>
              <a:t>Another </a:t>
            </a:r>
            <a:br>
              <a:rPr lang="en-US" sz="3200" dirty="0"/>
            </a:br>
            <a:r>
              <a:rPr lang="en-US" sz="3200" dirty="0" smtClean="0"/>
              <a:t>Easy </a:t>
            </a:r>
            <a:r>
              <a:rPr lang="en-US" sz="3200" dirty="0"/>
              <a:t/>
            </a:r>
            <a:br>
              <a:rPr lang="en-US" sz="3200" dirty="0"/>
            </a:br>
            <a:r>
              <a:rPr lang="en-US" sz="3200" dirty="0"/>
              <a:t>Day at</a:t>
            </a:r>
            <a:br>
              <a:rPr lang="en-US" sz="3200" dirty="0"/>
            </a:br>
            <a:r>
              <a:rPr lang="en-US" sz="3200" dirty="0"/>
              <a:t>Work</a:t>
            </a:r>
          </a:p>
        </p:txBody>
      </p:sp>
    </p:spTree>
    <p:extLst>
      <p:ext uri="{BB962C8B-B14F-4D97-AF65-F5344CB8AC3E}">
        <p14:creationId xmlns:p14="http://schemas.microsoft.com/office/powerpoint/2010/main" val="1011047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492624"/>
          </a:xfrm>
        </p:spPr>
        <p:txBody>
          <a:bodyPr/>
          <a:lstStyle/>
          <a:p>
            <a:r>
              <a:rPr lang="en-US" dirty="0" smtClean="0"/>
              <a:t>Burnout vs. Traumatic Stress</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Burnout</a:t>
            </a:r>
          </a:p>
          <a:p>
            <a:pPr lvl="1"/>
            <a:r>
              <a:rPr lang="en-US" dirty="0" smtClean="0"/>
              <a:t>Relates to long-term exhaustion and diminished interest in work</a:t>
            </a:r>
          </a:p>
          <a:p>
            <a:pPr lvl="1"/>
            <a:r>
              <a:rPr lang="en-US" dirty="0" smtClean="0"/>
              <a:t>Progressive state occurring cumulatively over time</a:t>
            </a:r>
          </a:p>
          <a:p>
            <a:pPr lvl="2"/>
            <a:r>
              <a:rPr lang="en-US" dirty="0" smtClean="0"/>
              <a:t>Related to the individual, the populations served, and the organization worked for</a:t>
            </a:r>
          </a:p>
          <a:p>
            <a:pPr lvl="1"/>
            <a:r>
              <a:rPr lang="en-US" dirty="0" smtClean="0"/>
              <a:t>Symptoms similar to depression</a:t>
            </a:r>
          </a:p>
          <a:p>
            <a:pPr lvl="2"/>
            <a:r>
              <a:rPr lang="en-US" dirty="0" smtClean="0"/>
              <a:t>Physical and emotional exhaustion</a:t>
            </a:r>
          </a:p>
          <a:p>
            <a:pPr lvl="2"/>
            <a:r>
              <a:rPr lang="en-US" dirty="0" smtClean="0"/>
              <a:t>Cynicism and detachment</a:t>
            </a:r>
          </a:p>
          <a:p>
            <a:pPr lvl="2"/>
            <a:r>
              <a:rPr lang="en-US" dirty="0" smtClean="0"/>
              <a:t>Feelings of ineffectiveness and lack of accomplishment</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6584082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Traumatic Stress</a:t>
            </a:r>
            <a:endParaRPr lang="en-US" dirty="0"/>
          </a:p>
        </p:txBody>
      </p:sp>
      <p:sp>
        <p:nvSpPr>
          <p:cNvPr id="3" name="Content Placeholder 2"/>
          <p:cNvSpPr>
            <a:spLocks noGrp="1"/>
          </p:cNvSpPr>
          <p:nvPr>
            <p:ph idx="1"/>
          </p:nvPr>
        </p:nvSpPr>
        <p:spPr/>
        <p:txBody>
          <a:bodyPr/>
          <a:lstStyle/>
          <a:p>
            <a:r>
              <a:rPr lang="en-US" dirty="0" smtClean="0"/>
              <a:t>Associated specifically with working with trauma populations</a:t>
            </a:r>
          </a:p>
          <a:p>
            <a:pPr lvl="1"/>
            <a:r>
              <a:rPr lang="en-US" dirty="0" smtClean="0"/>
              <a:t>“Natural and consequential behaviors and emotions resulting from knowing about a traumatizing event experienced by a significant other [or patient] and the stress resulting from helping or wanting to help a traumatized or suffering person”</a:t>
            </a:r>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40980376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Traumatic Stress in Providers</a:t>
            </a:r>
            <a:endParaRPr lang="en-US" dirty="0"/>
          </a:p>
        </p:txBody>
      </p:sp>
      <p:sp>
        <p:nvSpPr>
          <p:cNvPr id="3" name="Content Placeholder 2"/>
          <p:cNvSpPr>
            <a:spLocks noGrp="1"/>
          </p:cNvSpPr>
          <p:nvPr>
            <p:ph idx="1"/>
          </p:nvPr>
        </p:nvSpPr>
        <p:spPr/>
        <p:txBody>
          <a:bodyPr/>
          <a:lstStyle/>
          <a:p>
            <a:r>
              <a:rPr lang="en-US" dirty="0" smtClean="0"/>
              <a:t>Any range </a:t>
            </a:r>
            <a:r>
              <a:rPr lang="en-US" dirty="0"/>
              <a:t>of PTSD </a:t>
            </a:r>
            <a:r>
              <a:rPr lang="en-US" dirty="0" smtClean="0"/>
              <a:t>symptoms may be present, even if do not meet full criteria for PTSD diagnosis</a:t>
            </a:r>
          </a:p>
          <a:p>
            <a:r>
              <a:rPr lang="en-US" dirty="0" smtClean="0"/>
              <a:t>Most common are intrusive thoughts, memories or nightmares about patient trauma, trouble sleeping, irritability or angry outbursts, difficulty concentrating, avoidance of patients</a:t>
            </a:r>
            <a:endParaRPr lang="en-US" dirty="0"/>
          </a:p>
          <a:p>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5474090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Traumatic Stress in Providers</a:t>
            </a:r>
            <a:endParaRPr lang="en-US" dirty="0"/>
          </a:p>
        </p:txBody>
      </p:sp>
      <p:sp>
        <p:nvSpPr>
          <p:cNvPr id="3" name="Content Placeholder 2"/>
          <p:cNvSpPr>
            <a:spLocks noGrp="1"/>
          </p:cNvSpPr>
          <p:nvPr>
            <p:ph idx="1"/>
          </p:nvPr>
        </p:nvSpPr>
        <p:spPr/>
        <p:txBody>
          <a:bodyPr/>
          <a:lstStyle/>
          <a:p>
            <a:r>
              <a:rPr lang="en-US" dirty="0" smtClean="0"/>
              <a:t>Who is most at risk?</a:t>
            </a:r>
          </a:p>
          <a:p>
            <a:pPr lvl="1"/>
            <a:r>
              <a:rPr lang="en-US" dirty="0" smtClean="0"/>
              <a:t>Pre-existing psychological diagnoses (e.g., depression, anxiety, personal trauma history)</a:t>
            </a:r>
          </a:p>
          <a:p>
            <a:pPr lvl="1"/>
            <a:r>
              <a:rPr lang="en-US" dirty="0" smtClean="0"/>
              <a:t>Low levels of resilience</a:t>
            </a:r>
          </a:p>
          <a:p>
            <a:pPr lvl="1"/>
            <a:r>
              <a:rPr lang="en-US" dirty="0" smtClean="0"/>
              <a:t>Poor coping skills</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4796019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11624"/>
          </a:xfrm>
        </p:spPr>
        <p:txBody>
          <a:bodyPr/>
          <a:lstStyle/>
          <a:p>
            <a:r>
              <a:rPr lang="en-US" dirty="0" smtClean="0"/>
              <a:t>How to Help</a:t>
            </a:r>
            <a:endParaRPr lang="en-US" dirty="0"/>
          </a:p>
        </p:txBody>
      </p:sp>
      <p:sp>
        <p:nvSpPr>
          <p:cNvPr id="3" name="Content Placeholder 2"/>
          <p:cNvSpPr>
            <a:spLocks noGrp="1"/>
          </p:cNvSpPr>
          <p:nvPr>
            <p:ph idx="1"/>
          </p:nvPr>
        </p:nvSpPr>
        <p:spPr>
          <a:xfrm>
            <a:off x="457200" y="1371600"/>
            <a:ext cx="8229600" cy="5257800"/>
          </a:xfrm>
        </p:spPr>
        <p:txBody>
          <a:bodyPr>
            <a:normAutofit/>
          </a:bodyPr>
          <a:lstStyle/>
          <a:p>
            <a:r>
              <a:rPr lang="en-US" dirty="0" smtClean="0"/>
              <a:t>For either burnout or traumatic stress, need to be aware of how it is impacting personal and professional domains</a:t>
            </a:r>
          </a:p>
          <a:p>
            <a:r>
              <a:rPr lang="en-US" dirty="0" smtClean="0"/>
              <a:t>Professional self-care</a:t>
            </a:r>
          </a:p>
          <a:p>
            <a:pPr lvl="1"/>
            <a:r>
              <a:rPr lang="en-US" dirty="0" smtClean="0"/>
              <a:t>Efforts to maintain personal, familial, emotional, and spiritual needs while still meeting professional demands</a:t>
            </a:r>
          </a:p>
          <a:p>
            <a:pPr lvl="1"/>
            <a:r>
              <a:rPr lang="en-US" dirty="0" smtClean="0"/>
              <a:t>Awareness of own stress levels and having strategies to manage it</a:t>
            </a:r>
          </a:p>
          <a:p>
            <a:pPr lvl="2"/>
            <a:r>
              <a:rPr lang="en-US" dirty="0" smtClean="0"/>
              <a:t>Taking breaks</a:t>
            </a:r>
          </a:p>
          <a:p>
            <a:pPr lvl="2"/>
            <a:r>
              <a:rPr lang="en-US" dirty="0" smtClean="0"/>
              <a:t>Adequate rest (when possible)</a:t>
            </a:r>
          </a:p>
          <a:p>
            <a:pPr lvl="2"/>
            <a:r>
              <a:rPr lang="en-US" dirty="0" smtClean="0"/>
              <a:t>Maintaining social support connections</a:t>
            </a:r>
          </a:p>
          <a:p>
            <a:pPr lvl="2"/>
            <a:r>
              <a:rPr lang="en-US" dirty="0" smtClean="0"/>
              <a:t>Efforts to increase resilience</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8377148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Help</a:t>
            </a:r>
            <a:endParaRPr lang="en-US" dirty="0"/>
          </a:p>
        </p:txBody>
      </p:sp>
      <p:sp>
        <p:nvSpPr>
          <p:cNvPr id="3" name="Content Placeholder 2"/>
          <p:cNvSpPr>
            <a:spLocks noGrp="1"/>
          </p:cNvSpPr>
          <p:nvPr>
            <p:ph idx="1"/>
          </p:nvPr>
        </p:nvSpPr>
        <p:spPr/>
        <p:txBody>
          <a:bodyPr/>
          <a:lstStyle/>
          <a:p>
            <a:r>
              <a:rPr lang="en-US" dirty="0" smtClean="0"/>
              <a:t>At the organizational level</a:t>
            </a:r>
          </a:p>
          <a:p>
            <a:pPr lvl="1"/>
            <a:r>
              <a:rPr lang="en-US" dirty="0" smtClean="0"/>
              <a:t>Social support from professional colleagues</a:t>
            </a:r>
          </a:p>
          <a:p>
            <a:pPr lvl="2"/>
            <a:r>
              <a:rPr lang="en-US" dirty="0" smtClean="0"/>
              <a:t>Concrete support (assisting with work load)</a:t>
            </a:r>
          </a:p>
          <a:p>
            <a:pPr lvl="2"/>
            <a:r>
              <a:rPr lang="en-US" dirty="0" smtClean="0"/>
              <a:t>Emotional support</a:t>
            </a:r>
          </a:p>
          <a:p>
            <a:pPr lvl="3"/>
            <a:r>
              <a:rPr lang="en-US" dirty="0" smtClean="0"/>
              <a:t>Comfort</a:t>
            </a:r>
          </a:p>
          <a:p>
            <a:pPr lvl="3"/>
            <a:r>
              <a:rPr lang="en-US" dirty="0" smtClean="0"/>
              <a:t>Insight</a:t>
            </a:r>
          </a:p>
          <a:p>
            <a:pPr lvl="3"/>
            <a:r>
              <a:rPr lang="en-US" dirty="0" smtClean="0"/>
              <a:t>Advice</a:t>
            </a:r>
          </a:p>
          <a:p>
            <a:pPr lvl="3"/>
            <a:r>
              <a:rPr lang="en-US" dirty="0" smtClean="0"/>
              <a:t>Humor</a:t>
            </a:r>
          </a:p>
          <a:p>
            <a:pPr lvl="1"/>
            <a:r>
              <a:rPr lang="en-US" dirty="0" smtClean="0"/>
              <a:t>Lets colleagues know they are not alone in the issues they are experiencing</a:t>
            </a:r>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7993396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ongoing tragedy of typewriting while driving</a:t>
            </a:r>
            <a:endParaRPr lang="en-US" dirty="0"/>
          </a:p>
        </p:txBody>
      </p:sp>
      <p:pic>
        <p:nvPicPr>
          <p:cNvPr id="4" name="Content Placeholder 3" descr="IMG_0429.PNG"/>
          <p:cNvPicPr>
            <a:picLocks noGrp="1" noChangeAspect="1"/>
          </p:cNvPicPr>
          <p:nvPr>
            <p:ph idx="1"/>
          </p:nvPr>
        </p:nvPicPr>
        <p:blipFill>
          <a:blip r:embed="rId2">
            <a:extLst>
              <a:ext uri="{28A0092B-C50C-407E-A947-70E740481C1C}">
                <a14:useLocalDpi xmlns:a14="http://schemas.microsoft.com/office/drawing/2010/main" val="0"/>
              </a:ext>
            </a:extLst>
          </a:blip>
          <a:srcRect t="14529" b="14529"/>
          <a:stretch>
            <a:fillRect/>
          </a:stretch>
        </p:blipFill>
        <p:spPr/>
      </p:pic>
    </p:spTree>
    <p:extLst>
      <p:ext uri="{BB962C8B-B14F-4D97-AF65-F5344CB8AC3E}">
        <p14:creationId xmlns:p14="http://schemas.microsoft.com/office/powerpoint/2010/main" val="19302942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Treatment of PTSD</a:t>
            </a:r>
            <a:endParaRPr lang="en-US" dirty="0"/>
          </a:p>
        </p:txBody>
      </p:sp>
      <p:sp>
        <p:nvSpPr>
          <p:cNvPr id="3" name="Subtitle 2"/>
          <p:cNvSpPr>
            <a:spLocks noGrp="1"/>
          </p:cNvSpPr>
          <p:nvPr>
            <p:ph type="subTitle" idx="1"/>
          </p:nvPr>
        </p:nvSpPr>
        <p:spPr/>
        <p:txBody>
          <a:bodyPr/>
          <a:lstStyle/>
          <a:p>
            <a:endParaRPr lang="en-US"/>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163271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  of PTSD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 National Comorbidity Survey Replication</a:t>
            </a:r>
          </a:p>
          <a:p>
            <a:pPr lvl="1"/>
            <a:r>
              <a:rPr lang="en-US" dirty="0" smtClean="0"/>
              <a:t>PTSD assessed among 5,692 participants (DSM-IV criteria)</a:t>
            </a:r>
          </a:p>
          <a:p>
            <a:pPr lvl="1"/>
            <a:r>
              <a:rPr lang="en-US" dirty="0" smtClean="0"/>
              <a:t>Lifetime prevalence 6.8%</a:t>
            </a:r>
          </a:p>
          <a:p>
            <a:pPr lvl="1"/>
            <a:r>
              <a:rPr lang="en-US" dirty="0" smtClean="0"/>
              <a:t>Female: Male ~2:1</a:t>
            </a:r>
          </a:p>
          <a:p>
            <a:r>
              <a:rPr lang="en-US" dirty="0" smtClean="0"/>
              <a:t>Richardson et al (2010)</a:t>
            </a:r>
          </a:p>
          <a:p>
            <a:pPr lvl="1"/>
            <a:r>
              <a:rPr lang="en-US" dirty="0" smtClean="0"/>
              <a:t>4-17% of US veteran population</a:t>
            </a:r>
          </a:p>
          <a:p>
            <a:r>
              <a:rPr lang="en-US" dirty="0" smtClean="0"/>
              <a:t>Warren et al (2014)</a:t>
            </a:r>
          </a:p>
          <a:p>
            <a:pPr lvl="1"/>
            <a:r>
              <a:rPr lang="en-US" dirty="0" smtClean="0"/>
              <a:t>~25% of patients 6 months after traumatic injury</a:t>
            </a:r>
          </a:p>
          <a:p>
            <a:r>
              <a:rPr lang="en-US" dirty="0" smtClean="0"/>
              <a:t>Warren et al (2013)</a:t>
            </a:r>
          </a:p>
          <a:p>
            <a:pPr lvl="1"/>
            <a:r>
              <a:rPr lang="en-US" dirty="0" smtClean="0"/>
              <a:t>~22% of surgeons who care for trauma patients</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1220208671"/>
      </p:ext>
    </p:extLst>
  </p:cSld>
  <p:clrMapOvr>
    <a:masterClrMapping/>
  </p:clrMapOvr>
  <mc:AlternateContent xmlns:mc="http://schemas.openxmlformats.org/markup-compatibility/2006" xmlns:p14="http://schemas.microsoft.com/office/powerpoint/2010/main">
    <mc:Choice Requires="p14">
      <p:transition spd="slow" p14:dur="2000" advTm="84995"/>
    </mc:Choice>
    <mc:Fallback xmlns="">
      <p:transition xmlns:p14="http://schemas.microsoft.com/office/powerpoint/2010/main" spd="slow" advTm="84995"/>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873624"/>
          </a:xfrm>
        </p:spPr>
        <p:txBody>
          <a:bodyPr>
            <a:noAutofit/>
          </a:bodyPr>
          <a:lstStyle/>
          <a:p>
            <a:r>
              <a:rPr lang="en-US" sz="3400" dirty="0" smtClean="0"/>
              <a:t>What do you do if you suspect PTSD in a patient, family member, or provider (yourself or someone else)?</a:t>
            </a:r>
            <a:endParaRPr lang="en-US" sz="3400" dirty="0"/>
          </a:p>
        </p:txBody>
      </p:sp>
      <p:sp>
        <p:nvSpPr>
          <p:cNvPr id="3" name="Content Placeholder 2"/>
          <p:cNvSpPr>
            <a:spLocks noGrp="1"/>
          </p:cNvSpPr>
          <p:nvPr>
            <p:ph idx="1"/>
          </p:nvPr>
        </p:nvSpPr>
        <p:spPr>
          <a:xfrm>
            <a:off x="457200" y="2133600"/>
            <a:ext cx="8229600" cy="4724400"/>
          </a:xfrm>
        </p:spPr>
        <p:txBody>
          <a:bodyPr>
            <a:normAutofit/>
          </a:bodyPr>
          <a:lstStyle/>
          <a:p>
            <a:r>
              <a:rPr lang="en-US" dirty="0" smtClean="0"/>
              <a:t>Screens </a:t>
            </a:r>
            <a:r>
              <a:rPr lang="en-US" dirty="0"/>
              <a:t>may be particularly effective in medical </a:t>
            </a:r>
            <a:r>
              <a:rPr lang="en-US" dirty="0" smtClean="0"/>
              <a:t>setting</a:t>
            </a:r>
          </a:p>
          <a:p>
            <a:pPr lvl="1"/>
            <a:r>
              <a:rPr lang="en-US" dirty="0" smtClean="0"/>
              <a:t>Quick </a:t>
            </a:r>
            <a:r>
              <a:rPr lang="en-US" dirty="0"/>
              <a:t>(as few as 4 questions), empirically validated</a:t>
            </a:r>
          </a:p>
          <a:p>
            <a:pPr lvl="1"/>
            <a:r>
              <a:rPr lang="en-US" dirty="0"/>
              <a:t>E</a:t>
            </a:r>
            <a:r>
              <a:rPr lang="en-US" dirty="0" smtClean="0"/>
              <a:t>asy </a:t>
            </a:r>
            <a:r>
              <a:rPr lang="en-US" dirty="0"/>
              <a:t>to </a:t>
            </a:r>
            <a:r>
              <a:rPr lang="en-US" dirty="0" smtClean="0"/>
              <a:t>administer</a:t>
            </a:r>
          </a:p>
          <a:p>
            <a:r>
              <a:rPr lang="en-US" dirty="0" smtClean="0"/>
              <a:t>Have resources available for patients and family members</a:t>
            </a:r>
          </a:p>
          <a:p>
            <a:pPr lvl="1"/>
            <a:r>
              <a:rPr lang="en-US" dirty="0" smtClean="0"/>
              <a:t>Intervention while in the hospital, or providing with referrals for after discharge</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9943091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PTSD Screen</a:t>
            </a:r>
            <a:br>
              <a:rPr lang="en-US" dirty="0" smtClean="0"/>
            </a:br>
            <a:r>
              <a:rPr lang="en-US" dirty="0" smtClean="0"/>
              <a:t>PC-PTSD</a:t>
            </a:r>
            <a:endParaRPr lang="en-US" dirty="0"/>
          </a:p>
        </p:txBody>
      </p:sp>
      <p:sp>
        <p:nvSpPr>
          <p:cNvPr id="3" name="Content Placeholder 2"/>
          <p:cNvSpPr>
            <a:spLocks noGrp="1"/>
          </p:cNvSpPr>
          <p:nvPr>
            <p:ph idx="1"/>
          </p:nvPr>
        </p:nvSpPr>
        <p:spPr/>
        <p:txBody>
          <a:bodyPr>
            <a:normAutofit lnSpcReduction="10000"/>
          </a:bodyPr>
          <a:lstStyle/>
          <a:p>
            <a:r>
              <a:rPr lang="en-US" dirty="0" smtClean="0"/>
              <a:t>In your life have you had and experience that was so frightening, horrible or upsetting that in the past month you:</a:t>
            </a:r>
          </a:p>
          <a:p>
            <a:pPr lvl="1"/>
            <a:r>
              <a:rPr lang="en-US" dirty="0" smtClean="0"/>
              <a:t>Had nightmares about it or thought about it when you didn't</a:t>
            </a:r>
            <a:r>
              <a:rPr lang="fr-FR" dirty="0" smtClean="0"/>
              <a:t>’</a:t>
            </a:r>
            <a:r>
              <a:rPr lang="en-US" dirty="0" smtClean="0"/>
              <a:t>t want to?</a:t>
            </a:r>
          </a:p>
          <a:p>
            <a:pPr lvl="1"/>
            <a:r>
              <a:rPr lang="en-US" dirty="0" smtClean="0"/>
              <a:t>Tried hard not to think about it or went out of your way to avoid situations that reminded you?</a:t>
            </a:r>
          </a:p>
          <a:p>
            <a:pPr lvl="1"/>
            <a:r>
              <a:rPr lang="en-US" dirty="0" smtClean="0"/>
              <a:t>Were constantly on guard, watchful or easily startled?</a:t>
            </a:r>
          </a:p>
          <a:p>
            <a:pPr lvl="1"/>
            <a:r>
              <a:rPr lang="en-US" dirty="0" smtClean="0"/>
              <a:t>Felt numb or detached from others, activities, or your surroundings?</a:t>
            </a:r>
          </a:p>
          <a:p>
            <a:r>
              <a:rPr lang="en-US" dirty="0" smtClean="0"/>
              <a:t>3 yes answers = positive screen for PTSD</a:t>
            </a:r>
            <a:endParaRPr lang="en-US" dirty="0"/>
          </a:p>
        </p:txBody>
      </p:sp>
    </p:spTree>
    <p:extLst>
      <p:ext uri="{BB962C8B-B14F-4D97-AF65-F5344CB8AC3E}">
        <p14:creationId xmlns:p14="http://schemas.microsoft.com/office/powerpoint/2010/main" val="4139340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Numerous ways that PTSD can be treated</a:t>
            </a:r>
          </a:p>
          <a:p>
            <a:r>
              <a:rPr lang="en-US" dirty="0" smtClean="0"/>
              <a:t>Highly effective in most cases</a:t>
            </a:r>
          </a:p>
          <a:p>
            <a:r>
              <a:rPr lang="en-US" dirty="0" smtClean="0"/>
              <a:t>Therapy</a:t>
            </a:r>
          </a:p>
          <a:p>
            <a:pPr lvl="1"/>
            <a:r>
              <a:rPr lang="en-US" dirty="0" smtClean="0"/>
              <a:t>Cognitive </a:t>
            </a:r>
            <a:r>
              <a:rPr lang="en-US" dirty="0"/>
              <a:t>Behavioral Therapy (CBT) has been shown to be most effective type of counseling for </a:t>
            </a:r>
            <a:r>
              <a:rPr lang="en-US" dirty="0" smtClean="0"/>
              <a:t>PTSD</a:t>
            </a:r>
          </a:p>
          <a:p>
            <a:pPr lvl="1"/>
            <a:r>
              <a:rPr lang="en-US" dirty="0" smtClean="0"/>
              <a:t>Group therapy</a:t>
            </a:r>
            <a:endParaRPr lang="en-US" dirty="0"/>
          </a:p>
          <a:p>
            <a:r>
              <a:rPr lang="en-US" dirty="0" smtClean="0"/>
              <a:t>Medications</a:t>
            </a:r>
          </a:p>
          <a:p>
            <a:pPr lvl="1"/>
            <a:r>
              <a:rPr lang="en-US" dirty="0" smtClean="0"/>
              <a:t>SSRIs have been FDA approved for the treatment of PTSD</a:t>
            </a:r>
            <a:endParaRPr lang="en-US"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42763202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87"/>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143000"/>
            <a:ext cx="8229600" cy="5410200"/>
          </a:xfrm>
        </p:spPr>
        <p:txBody>
          <a:bodyPr>
            <a:normAutofit lnSpcReduction="10000"/>
          </a:bodyPr>
          <a:lstStyle/>
          <a:p>
            <a:r>
              <a:rPr lang="en-US" dirty="0"/>
              <a:t>PTSD is a relevant concern in the trauma setting</a:t>
            </a:r>
          </a:p>
          <a:p>
            <a:pPr lvl="1"/>
            <a:r>
              <a:rPr lang="en-US" dirty="0"/>
              <a:t>Present in patients, family members, and providers</a:t>
            </a:r>
          </a:p>
          <a:p>
            <a:r>
              <a:rPr lang="en-US" dirty="0"/>
              <a:t>May have impacts on health outcomes for patients, level of care or involvement in families/friends, and patient care and work productivity in providers</a:t>
            </a:r>
          </a:p>
          <a:p>
            <a:r>
              <a:rPr lang="en-US" dirty="0"/>
              <a:t>Predictive factors may be used to identify those most at risk for developing symptoms; screens available for assessing</a:t>
            </a:r>
          </a:p>
          <a:p>
            <a:r>
              <a:rPr lang="en-US" dirty="0"/>
              <a:t>Providing interventions or resources for patients and families should be a priority</a:t>
            </a:r>
          </a:p>
          <a:p>
            <a:r>
              <a:rPr lang="en-US" dirty="0"/>
              <a:t>Self-care and awareness of burnout and stress in providers should be encouraged</a:t>
            </a:r>
          </a:p>
          <a:p>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969838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Kenleigh</a:t>
            </a:r>
            <a:r>
              <a:rPr lang="en-US" dirty="0" smtClean="0"/>
              <a:t> Roden-Foreman</a:t>
            </a:r>
            <a:br>
              <a:rPr lang="en-US" dirty="0" smtClean="0"/>
            </a:br>
            <a:r>
              <a:rPr lang="en-US" dirty="0" smtClean="0"/>
              <a:t>Co-author</a:t>
            </a:r>
            <a:endParaRPr lang="en-US" dirty="0"/>
          </a:p>
        </p:txBody>
      </p:sp>
      <p:pic>
        <p:nvPicPr>
          <p:cNvPr id="5" name="Content Placeholder 4" descr="0915132046b.jpg"/>
          <p:cNvPicPr>
            <a:picLocks noGrp="1" noChangeAspect="1"/>
          </p:cNvPicPr>
          <p:nvPr>
            <p:ph idx="1"/>
          </p:nvPr>
        </p:nvPicPr>
        <p:blipFill>
          <a:blip r:embed="rId2" cstate="print">
            <a:extLst>
              <a:ext uri="{28A0092B-C50C-407E-A947-70E740481C1C}">
                <a14:useLocalDpi xmlns:a14="http://schemas.microsoft.com/office/drawing/2010/main" val="0"/>
              </a:ext>
            </a:extLst>
          </a:blip>
          <a:srcRect t="29747" b="29747"/>
          <a:stretch>
            <a:fillRect/>
          </a:stretch>
        </p:blipFill>
        <p:spPr/>
      </p:pic>
    </p:spTree>
    <p:extLst>
      <p:ext uri="{BB962C8B-B14F-4D97-AF65-F5344CB8AC3E}">
        <p14:creationId xmlns:p14="http://schemas.microsoft.com/office/powerpoint/2010/main" val="2857434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pic>
        <p:nvPicPr>
          <p:cNvPr id="6" name="Content Placeholder 3" descr="IMG_0424.JPG"/>
          <p:cNvPicPr>
            <a:picLocks noGrp="1" noChangeAspect="1"/>
          </p:cNvPicPr>
          <p:nvPr>
            <p:ph idx="1"/>
          </p:nvPr>
        </p:nvPicPr>
        <p:blipFill>
          <a:blip r:embed="rId3">
            <a:extLst>
              <a:ext uri="{28A0092B-C50C-407E-A947-70E740481C1C}">
                <a14:useLocalDpi xmlns:a14="http://schemas.microsoft.com/office/drawing/2010/main" val="0"/>
              </a:ext>
            </a:extLst>
          </a:blip>
          <a:srcRect l="-34177" r="-34177"/>
          <a:stretch>
            <a:fillRect/>
          </a:stretch>
        </p:blipFill>
        <p:spPr/>
      </p:pic>
    </p:spTree>
    <p:extLst>
      <p:ext uri="{BB962C8B-B14F-4D97-AF65-F5344CB8AC3E}">
        <p14:creationId xmlns:p14="http://schemas.microsoft.com/office/powerpoint/2010/main" val="29591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06824"/>
          </a:xfrm>
        </p:spPr>
        <p:txBody>
          <a:bodyPr/>
          <a:lstStyle/>
          <a:p>
            <a:r>
              <a:rPr lang="en-US" dirty="0" smtClean="0"/>
              <a:t>References</a:t>
            </a:r>
            <a:endParaRPr lang="en-US" dirty="0"/>
          </a:p>
        </p:txBody>
      </p:sp>
      <p:sp>
        <p:nvSpPr>
          <p:cNvPr id="3" name="Content Placeholder 2"/>
          <p:cNvSpPr>
            <a:spLocks noGrp="1"/>
          </p:cNvSpPr>
          <p:nvPr>
            <p:ph idx="1"/>
          </p:nvPr>
        </p:nvSpPr>
        <p:spPr>
          <a:xfrm>
            <a:off x="152400" y="990600"/>
            <a:ext cx="8839200" cy="5867400"/>
          </a:xfrm>
        </p:spPr>
        <p:txBody>
          <a:bodyPr>
            <a:normAutofit/>
          </a:bodyPr>
          <a:lstStyle/>
          <a:p>
            <a:pPr lvl="0">
              <a:lnSpc>
                <a:spcPct val="70000"/>
              </a:lnSpc>
            </a:pPr>
            <a:r>
              <a:rPr lang="en-US" sz="1400" dirty="0">
                <a:solidFill>
                  <a:schemeClr val="accent2"/>
                </a:solidFill>
              </a:rPr>
              <a:t>American Psychological Association. The road to resilience. http://</a:t>
            </a:r>
            <a:r>
              <a:rPr lang="en-US" sz="1400" dirty="0" err="1">
                <a:solidFill>
                  <a:schemeClr val="accent2"/>
                </a:solidFill>
              </a:rPr>
              <a:t>www.apa.org</a:t>
            </a:r>
            <a:r>
              <a:rPr lang="en-US" sz="1400" dirty="0">
                <a:solidFill>
                  <a:schemeClr val="accent2"/>
                </a:solidFill>
              </a:rPr>
              <a:t>/</a:t>
            </a:r>
            <a:r>
              <a:rPr lang="en-US" sz="1400" dirty="0" err="1">
                <a:solidFill>
                  <a:schemeClr val="accent2"/>
                </a:solidFill>
              </a:rPr>
              <a:t>helpcenter</a:t>
            </a:r>
            <a:r>
              <a:rPr lang="en-US" sz="1400" dirty="0">
                <a:solidFill>
                  <a:schemeClr val="accent2"/>
                </a:solidFill>
              </a:rPr>
              <a:t>/road-</a:t>
            </a:r>
            <a:r>
              <a:rPr lang="en-US" sz="1400" dirty="0" err="1">
                <a:solidFill>
                  <a:schemeClr val="accent2"/>
                </a:solidFill>
              </a:rPr>
              <a:t>resilience.aspx</a:t>
            </a:r>
            <a:endParaRPr lang="en-US" sz="1400" dirty="0">
              <a:solidFill>
                <a:schemeClr val="accent2"/>
              </a:solidFill>
            </a:endParaRPr>
          </a:p>
          <a:p>
            <a:pPr lvl="0">
              <a:lnSpc>
                <a:spcPct val="70000"/>
              </a:lnSpc>
            </a:pPr>
            <a:r>
              <a:rPr lang="en-US" sz="1400" dirty="0">
                <a:solidFill>
                  <a:schemeClr val="accent2"/>
                </a:solidFill>
              </a:rPr>
              <a:t>Balch, C. M., &amp; </a:t>
            </a:r>
            <a:r>
              <a:rPr lang="en-US" sz="1400" dirty="0" err="1">
                <a:solidFill>
                  <a:schemeClr val="accent2"/>
                </a:solidFill>
              </a:rPr>
              <a:t>Shanafelt</a:t>
            </a:r>
            <a:r>
              <a:rPr lang="en-US" sz="1400" dirty="0">
                <a:solidFill>
                  <a:schemeClr val="accent2"/>
                </a:solidFill>
              </a:rPr>
              <a:t>, T. (2011). Combating stress and burnout in surgical practice: a review. </a:t>
            </a:r>
            <a:r>
              <a:rPr lang="en-US" sz="1400" i="1" dirty="0">
                <a:solidFill>
                  <a:schemeClr val="accent2"/>
                </a:solidFill>
              </a:rPr>
              <a:t>Thoracic surgery clinics</a:t>
            </a:r>
            <a:r>
              <a:rPr lang="en-US" sz="1400" dirty="0">
                <a:solidFill>
                  <a:schemeClr val="accent2"/>
                </a:solidFill>
              </a:rPr>
              <a:t>, </a:t>
            </a:r>
            <a:r>
              <a:rPr lang="en-US" sz="1400" i="1" dirty="0">
                <a:solidFill>
                  <a:schemeClr val="accent2"/>
                </a:solidFill>
              </a:rPr>
              <a:t>21</a:t>
            </a:r>
            <a:r>
              <a:rPr lang="en-US" sz="1400" dirty="0">
                <a:solidFill>
                  <a:schemeClr val="accent2"/>
                </a:solidFill>
              </a:rPr>
              <a:t>(3), 417-430</a:t>
            </a:r>
            <a:r>
              <a:rPr lang="en-US" sz="1400" dirty="0" smtClean="0">
                <a:solidFill>
                  <a:schemeClr val="accent2"/>
                </a:solidFill>
              </a:rPr>
              <a:t>.</a:t>
            </a:r>
          </a:p>
          <a:p>
            <a:pPr>
              <a:lnSpc>
                <a:spcPct val="70000"/>
              </a:lnSpc>
            </a:pPr>
            <a:r>
              <a:rPr lang="en-US" sz="1400" dirty="0" err="1">
                <a:solidFill>
                  <a:schemeClr val="accent2"/>
                </a:solidFill>
              </a:rPr>
              <a:t>Brewin</a:t>
            </a:r>
            <a:r>
              <a:rPr lang="en-US" sz="1400" dirty="0">
                <a:solidFill>
                  <a:schemeClr val="accent2"/>
                </a:solidFill>
              </a:rPr>
              <a:t>, C. R., Andrews, B., &amp; Valentine, J. D. (2000). Meta-analysis of risk factors for posttraumatic stress disorder in trauma-exposed adults. </a:t>
            </a:r>
            <a:r>
              <a:rPr lang="en-US" sz="1400" i="1" dirty="0">
                <a:solidFill>
                  <a:schemeClr val="accent2"/>
                </a:solidFill>
              </a:rPr>
              <a:t>Journal of consulting and clinical psychology</a:t>
            </a:r>
            <a:r>
              <a:rPr lang="en-US" sz="1400" dirty="0">
                <a:solidFill>
                  <a:schemeClr val="accent2"/>
                </a:solidFill>
              </a:rPr>
              <a:t>, </a:t>
            </a:r>
            <a:r>
              <a:rPr lang="en-US" sz="1400" i="1" dirty="0">
                <a:solidFill>
                  <a:schemeClr val="accent2"/>
                </a:solidFill>
              </a:rPr>
              <a:t>68</a:t>
            </a:r>
            <a:r>
              <a:rPr lang="en-US" sz="1400" dirty="0">
                <a:solidFill>
                  <a:schemeClr val="accent2"/>
                </a:solidFill>
              </a:rPr>
              <a:t>(5), 748.</a:t>
            </a:r>
          </a:p>
          <a:p>
            <a:pPr>
              <a:lnSpc>
                <a:spcPct val="70000"/>
              </a:lnSpc>
            </a:pPr>
            <a:r>
              <a:rPr lang="en-US" sz="1400" dirty="0">
                <a:solidFill>
                  <a:schemeClr val="accent2"/>
                </a:solidFill>
              </a:rPr>
              <a:t>Friedman, M.J., </a:t>
            </a:r>
            <a:r>
              <a:rPr lang="en-US" sz="1400" dirty="0" err="1">
                <a:solidFill>
                  <a:schemeClr val="accent2"/>
                </a:solidFill>
              </a:rPr>
              <a:t>Charney</a:t>
            </a:r>
            <a:r>
              <a:rPr lang="en-US" sz="1400" dirty="0">
                <a:solidFill>
                  <a:schemeClr val="accent2"/>
                </a:solidFill>
              </a:rPr>
              <a:t>, D.S. &amp; </a:t>
            </a:r>
            <a:r>
              <a:rPr lang="en-US" sz="1400" dirty="0" err="1">
                <a:solidFill>
                  <a:schemeClr val="accent2"/>
                </a:solidFill>
              </a:rPr>
              <a:t>Deutch</a:t>
            </a:r>
            <a:r>
              <a:rPr lang="en-US" sz="1400" dirty="0">
                <a:solidFill>
                  <a:schemeClr val="accent2"/>
                </a:solidFill>
              </a:rPr>
              <a:t>, A.Y. (1995) </a:t>
            </a:r>
            <a:r>
              <a:rPr lang="en-US" sz="1400" i="1" dirty="0">
                <a:solidFill>
                  <a:schemeClr val="accent2"/>
                </a:solidFill>
              </a:rPr>
              <a:t>Neurobiological and clinical consequences of stress: From normal adaptation to PTSD</a:t>
            </a:r>
            <a:r>
              <a:rPr lang="en-US" sz="1400" dirty="0">
                <a:solidFill>
                  <a:schemeClr val="accent2"/>
                </a:solidFill>
              </a:rPr>
              <a:t>. Philadelphia: Lippincott-Raven.</a:t>
            </a:r>
          </a:p>
          <a:p>
            <a:pPr lvl="0">
              <a:lnSpc>
                <a:spcPct val="70000"/>
              </a:lnSpc>
            </a:pPr>
            <a:r>
              <a:rPr lang="en-US" sz="1400" dirty="0" smtClean="0">
                <a:solidFill>
                  <a:schemeClr val="accent2"/>
                </a:solidFill>
              </a:rPr>
              <a:t>Friedman, M.J. (2014). PTSD history </a:t>
            </a:r>
            <a:r>
              <a:rPr lang="en-US" sz="1400" dirty="0">
                <a:solidFill>
                  <a:schemeClr val="accent2"/>
                </a:solidFill>
              </a:rPr>
              <a:t>and overview. http://</a:t>
            </a:r>
            <a:r>
              <a:rPr lang="en-US" sz="1400" dirty="0" err="1">
                <a:solidFill>
                  <a:schemeClr val="accent2"/>
                </a:solidFill>
              </a:rPr>
              <a:t>www.ptsd.va.gov</a:t>
            </a:r>
            <a:r>
              <a:rPr lang="en-US" sz="1400" dirty="0">
                <a:solidFill>
                  <a:schemeClr val="accent2"/>
                </a:solidFill>
              </a:rPr>
              <a:t>/professional/PTSD-overview/</a:t>
            </a:r>
            <a:r>
              <a:rPr lang="en-US" sz="1400" dirty="0" err="1">
                <a:solidFill>
                  <a:schemeClr val="accent2"/>
                </a:solidFill>
              </a:rPr>
              <a:t>ptsd-overview.asp</a:t>
            </a:r>
            <a:endParaRPr lang="en-US" sz="1400" dirty="0">
              <a:solidFill>
                <a:schemeClr val="accent2"/>
              </a:solidFill>
            </a:endParaRPr>
          </a:p>
          <a:p>
            <a:pPr lvl="0">
              <a:lnSpc>
                <a:spcPct val="70000"/>
              </a:lnSpc>
            </a:pPr>
            <a:r>
              <a:rPr lang="en-US" sz="1400" dirty="0" err="1">
                <a:solidFill>
                  <a:schemeClr val="accent2"/>
                </a:solidFill>
              </a:rPr>
              <a:t>Gouin</a:t>
            </a:r>
            <a:r>
              <a:rPr lang="en-US" sz="1400" dirty="0">
                <a:solidFill>
                  <a:schemeClr val="accent2"/>
                </a:solidFill>
              </a:rPr>
              <a:t>, J.-P., &amp; </a:t>
            </a:r>
            <a:r>
              <a:rPr lang="en-US" sz="1400" dirty="0" err="1">
                <a:solidFill>
                  <a:schemeClr val="accent2"/>
                </a:solidFill>
              </a:rPr>
              <a:t>Kiecolt</a:t>
            </a:r>
            <a:r>
              <a:rPr lang="en-US" sz="1400" dirty="0">
                <a:solidFill>
                  <a:schemeClr val="accent2"/>
                </a:solidFill>
              </a:rPr>
              <a:t>-Glaser, J. K. (2011). The Impact of Psychological Stress on Wound Healing: Methods and Mechanisms. </a:t>
            </a:r>
            <a:r>
              <a:rPr lang="en-US" sz="1400" i="1" dirty="0">
                <a:solidFill>
                  <a:schemeClr val="accent2"/>
                </a:solidFill>
              </a:rPr>
              <a:t>Immunology and Allergy Clinics of North America</a:t>
            </a:r>
            <a:r>
              <a:rPr lang="en-US" sz="1400" dirty="0">
                <a:solidFill>
                  <a:schemeClr val="accent2"/>
                </a:solidFill>
              </a:rPr>
              <a:t>, </a:t>
            </a:r>
            <a:r>
              <a:rPr lang="en-US" sz="1400" i="1" dirty="0">
                <a:solidFill>
                  <a:schemeClr val="accent2"/>
                </a:solidFill>
              </a:rPr>
              <a:t>31</a:t>
            </a:r>
            <a:r>
              <a:rPr lang="en-US" sz="1400" dirty="0">
                <a:solidFill>
                  <a:schemeClr val="accent2"/>
                </a:solidFill>
              </a:rPr>
              <a:t>(1), 81–93. </a:t>
            </a:r>
          </a:p>
          <a:p>
            <a:pPr>
              <a:lnSpc>
                <a:spcPct val="70000"/>
              </a:lnSpc>
            </a:pPr>
            <a:r>
              <a:rPr lang="en-US" sz="1400" dirty="0" smtClean="0">
                <a:solidFill>
                  <a:schemeClr val="accent2"/>
                </a:solidFill>
              </a:rPr>
              <a:t>Jankowski, K. (2014). PTSD and </a:t>
            </a:r>
            <a:r>
              <a:rPr lang="en-US" sz="1400" dirty="0">
                <a:solidFill>
                  <a:schemeClr val="accent2"/>
                </a:solidFill>
              </a:rPr>
              <a:t>physical health. http://</a:t>
            </a:r>
            <a:r>
              <a:rPr lang="en-US" sz="1400" dirty="0" err="1">
                <a:solidFill>
                  <a:schemeClr val="accent2"/>
                </a:solidFill>
              </a:rPr>
              <a:t>www.ptsd.va.gov</a:t>
            </a:r>
            <a:r>
              <a:rPr lang="en-US" sz="1400" dirty="0">
                <a:solidFill>
                  <a:schemeClr val="accent2"/>
                </a:solidFill>
              </a:rPr>
              <a:t>/professional/co-occurring/</a:t>
            </a:r>
            <a:r>
              <a:rPr lang="en-US" sz="1400" dirty="0" err="1">
                <a:solidFill>
                  <a:schemeClr val="accent2"/>
                </a:solidFill>
              </a:rPr>
              <a:t>ptsd</a:t>
            </a:r>
            <a:r>
              <a:rPr lang="en-US" sz="1400" dirty="0">
                <a:solidFill>
                  <a:schemeClr val="accent2"/>
                </a:solidFill>
              </a:rPr>
              <a:t>-physical-</a:t>
            </a:r>
            <a:r>
              <a:rPr lang="en-US" sz="1400" dirty="0" err="1">
                <a:solidFill>
                  <a:schemeClr val="accent2"/>
                </a:solidFill>
              </a:rPr>
              <a:t>health.asp</a:t>
            </a:r>
            <a:endParaRPr lang="en-US" sz="1400" dirty="0">
              <a:solidFill>
                <a:schemeClr val="accent2"/>
              </a:solidFill>
            </a:endParaRPr>
          </a:p>
          <a:p>
            <a:pPr lvl="0">
              <a:lnSpc>
                <a:spcPct val="70000"/>
              </a:lnSpc>
            </a:pPr>
            <a:r>
              <a:rPr lang="en-US" sz="1400" dirty="0" smtClean="0">
                <a:solidFill>
                  <a:schemeClr val="accent2"/>
                </a:solidFill>
              </a:rPr>
              <a:t>National Center for PTSD. (2014). </a:t>
            </a:r>
            <a:r>
              <a:rPr lang="en-US" sz="1400" dirty="0">
                <a:solidFill>
                  <a:schemeClr val="accent2"/>
                </a:solidFill>
              </a:rPr>
              <a:t>Treatment of PTSD. http://www.ptsd.va.gov/public/treatment/therapy-med/treatment-</a:t>
            </a:r>
            <a:r>
              <a:rPr lang="en-US" sz="1400" dirty="0" smtClean="0">
                <a:solidFill>
                  <a:schemeClr val="accent2"/>
                </a:solidFill>
              </a:rPr>
              <a:t>ptsd.asp</a:t>
            </a:r>
          </a:p>
          <a:p>
            <a:pPr>
              <a:lnSpc>
                <a:spcPct val="70000"/>
              </a:lnSpc>
            </a:pPr>
            <a:r>
              <a:rPr lang="en-US" sz="1400" dirty="0" smtClean="0">
                <a:solidFill>
                  <a:schemeClr val="accent2"/>
                </a:solidFill>
              </a:rPr>
              <a:t>Newell, J.M. &amp; </a:t>
            </a:r>
            <a:r>
              <a:rPr lang="en-US" sz="1400" dirty="0" err="1" smtClean="0">
                <a:solidFill>
                  <a:schemeClr val="accent2"/>
                </a:solidFill>
              </a:rPr>
              <a:t>MacNeil</a:t>
            </a:r>
            <a:r>
              <a:rPr lang="en-US" sz="1400" dirty="0" smtClean="0">
                <a:solidFill>
                  <a:schemeClr val="accent2"/>
                </a:solidFill>
              </a:rPr>
              <a:t>, G.A. (2010). Professional burnout, vicarious trauma, secondary traumatic stress, and compassion fatigue: A review of theoretical terms, risk factors, and preventive methods for clinicians and researchers.</a:t>
            </a:r>
            <a:r>
              <a:rPr lang="en-US" sz="1400" i="1" dirty="0" smtClean="0">
                <a:solidFill>
                  <a:schemeClr val="accent2"/>
                </a:solidFill>
              </a:rPr>
              <a:t> </a:t>
            </a:r>
            <a:r>
              <a:rPr lang="en-US" sz="1400" i="1" dirty="0">
                <a:solidFill>
                  <a:schemeClr val="accent2"/>
                </a:solidFill>
              </a:rPr>
              <a:t>Best Practices in Mental Health: An International </a:t>
            </a:r>
            <a:r>
              <a:rPr lang="en-US" sz="1400" i="1" dirty="0" smtClean="0">
                <a:solidFill>
                  <a:schemeClr val="accent2"/>
                </a:solidFill>
              </a:rPr>
              <a:t>Journal, 6(2), </a:t>
            </a:r>
            <a:r>
              <a:rPr lang="en-US" sz="1400" dirty="0" smtClean="0">
                <a:solidFill>
                  <a:schemeClr val="accent2"/>
                </a:solidFill>
              </a:rPr>
              <a:t>57-68.</a:t>
            </a:r>
            <a:endParaRPr lang="en-US" sz="1400" dirty="0">
              <a:solidFill>
                <a:schemeClr val="accent2"/>
              </a:solidFill>
            </a:endParaRPr>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26454896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8839200" cy="6537325"/>
          </a:xfrm>
        </p:spPr>
        <p:txBody>
          <a:bodyPr>
            <a:normAutofit/>
          </a:bodyPr>
          <a:lstStyle/>
          <a:p>
            <a:pPr>
              <a:lnSpc>
                <a:spcPct val="90000"/>
              </a:lnSpc>
            </a:pPr>
            <a:r>
              <a:rPr lang="en-US" sz="1600" dirty="0">
                <a:solidFill>
                  <a:srgbClr val="244A58"/>
                </a:solidFill>
              </a:rPr>
              <a:t>Powers</a:t>
            </a:r>
            <a:r>
              <a:rPr lang="en-US" sz="1600" dirty="0" smtClean="0">
                <a:solidFill>
                  <a:srgbClr val="244A58"/>
                </a:solidFill>
              </a:rPr>
              <a:t>, M., Warren, A.M, </a:t>
            </a:r>
            <a:r>
              <a:rPr lang="en-US" sz="1600" dirty="0" err="1" smtClean="0">
                <a:solidFill>
                  <a:srgbClr val="244A58"/>
                </a:solidFill>
              </a:rPr>
              <a:t>Rosenfield</a:t>
            </a:r>
            <a:r>
              <a:rPr lang="en-US" sz="1600" dirty="0" smtClean="0">
                <a:solidFill>
                  <a:srgbClr val="244A58"/>
                </a:solidFill>
              </a:rPr>
              <a:t>, D., Roden-Foreman, K., Bennett, M., Self, </a:t>
            </a:r>
            <a:r>
              <a:rPr lang="en-US" sz="1600" dirty="0" err="1" smtClean="0">
                <a:solidFill>
                  <a:srgbClr val="244A58"/>
                </a:solidFill>
              </a:rPr>
              <a:t>M.,Foreman</a:t>
            </a:r>
            <a:r>
              <a:rPr lang="en-US" sz="1600" dirty="0">
                <a:solidFill>
                  <a:srgbClr val="244A58"/>
                </a:solidFill>
              </a:rPr>
              <a:t>, M., </a:t>
            </a:r>
            <a:r>
              <a:rPr lang="en-US" sz="1600" dirty="0" err="1">
                <a:solidFill>
                  <a:srgbClr val="244A58"/>
                </a:solidFill>
              </a:rPr>
              <a:t>Petrey</a:t>
            </a:r>
            <a:r>
              <a:rPr lang="en-US" sz="1600" dirty="0">
                <a:solidFill>
                  <a:srgbClr val="244A58"/>
                </a:solidFill>
              </a:rPr>
              <a:t>, L, &amp; Smits, J. Predictors of PTSD in adults admitted to a level I trauma center: A prospective analysis. J Anxiety </a:t>
            </a:r>
            <a:r>
              <a:rPr lang="en-US" sz="1600" dirty="0" err="1">
                <a:solidFill>
                  <a:srgbClr val="244A58"/>
                </a:solidFill>
              </a:rPr>
              <a:t>Disord</a:t>
            </a:r>
            <a:r>
              <a:rPr lang="en-US" sz="1600" dirty="0">
                <a:solidFill>
                  <a:srgbClr val="244A58"/>
                </a:solidFill>
              </a:rPr>
              <a:t>. 2014; 28(3), 301-309.</a:t>
            </a:r>
          </a:p>
          <a:p>
            <a:pPr lvl="0">
              <a:lnSpc>
                <a:spcPct val="70000"/>
              </a:lnSpc>
            </a:pPr>
            <a:r>
              <a:rPr lang="en-US" sz="1600" dirty="0" err="1">
                <a:solidFill>
                  <a:srgbClr val="244A58"/>
                </a:solidFill>
              </a:rPr>
              <a:t>Scheier</a:t>
            </a:r>
            <a:r>
              <a:rPr lang="en-US" sz="1600" dirty="0">
                <a:solidFill>
                  <a:srgbClr val="244A58"/>
                </a:solidFill>
              </a:rPr>
              <a:t>, M. F., Matthews, K. A., Owens, J. F., Schulz, R., Bridges, M. W., </a:t>
            </a:r>
            <a:r>
              <a:rPr lang="en-US" sz="1600" dirty="0" err="1">
                <a:solidFill>
                  <a:srgbClr val="244A58"/>
                </a:solidFill>
              </a:rPr>
              <a:t>Magovern</a:t>
            </a:r>
            <a:r>
              <a:rPr lang="en-US" sz="1600" dirty="0">
                <a:solidFill>
                  <a:srgbClr val="244A58"/>
                </a:solidFill>
              </a:rPr>
              <a:t>, G. J., &amp; Carver, C. S. (1999). Optimism and </a:t>
            </a:r>
            <a:r>
              <a:rPr lang="en-US" sz="1600" dirty="0" err="1">
                <a:solidFill>
                  <a:srgbClr val="244A58"/>
                </a:solidFill>
              </a:rPr>
              <a:t>rehospitalization</a:t>
            </a:r>
            <a:r>
              <a:rPr lang="en-US" sz="1600" dirty="0">
                <a:solidFill>
                  <a:srgbClr val="244A58"/>
                </a:solidFill>
              </a:rPr>
              <a:t> after coronary artery bypass graft surgery. </a:t>
            </a:r>
            <a:r>
              <a:rPr lang="en-US" sz="1600" i="1" dirty="0">
                <a:solidFill>
                  <a:srgbClr val="244A58"/>
                </a:solidFill>
              </a:rPr>
              <a:t>Archives of internal medicine</a:t>
            </a:r>
            <a:r>
              <a:rPr lang="en-US" sz="1600" dirty="0">
                <a:solidFill>
                  <a:srgbClr val="244A58"/>
                </a:solidFill>
              </a:rPr>
              <a:t>, </a:t>
            </a:r>
            <a:r>
              <a:rPr lang="en-US" sz="1600" i="1" dirty="0">
                <a:solidFill>
                  <a:srgbClr val="244A58"/>
                </a:solidFill>
              </a:rPr>
              <a:t>159</a:t>
            </a:r>
            <a:r>
              <a:rPr lang="en-US" sz="1600" dirty="0">
                <a:solidFill>
                  <a:srgbClr val="244A58"/>
                </a:solidFill>
              </a:rPr>
              <a:t>(8), 829-835.</a:t>
            </a:r>
          </a:p>
          <a:p>
            <a:pPr lvl="0">
              <a:lnSpc>
                <a:spcPct val="70000"/>
              </a:lnSpc>
            </a:pPr>
            <a:r>
              <a:rPr lang="en-US" sz="1600" dirty="0" err="1">
                <a:solidFill>
                  <a:srgbClr val="244A58"/>
                </a:solidFill>
              </a:rPr>
              <a:t>Sherin</a:t>
            </a:r>
            <a:r>
              <a:rPr lang="en-US" sz="1600" dirty="0">
                <a:solidFill>
                  <a:srgbClr val="244A58"/>
                </a:solidFill>
              </a:rPr>
              <a:t>, J. E., &amp; </a:t>
            </a:r>
            <a:r>
              <a:rPr lang="en-US" sz="1600" dirty="0" err="1">
                <a:solidFill>
                  <a:srgbClr val="244A58"/>
                </a:solidFill>
              </a:rPr>
              <a:t>Nemeroff</a:t>
            </a:r>
            <a:r>
              <a:rPr lang="en-US" sz="1600" dirty="0">
                <a:solidFill>
                  <a:srgbClr val="244A58"/>
                </a:solidFill>
              </a:rPr>
              <a:t>, C. B. (2011). Post-traumatic stress disorder: the neurobiological impact of psychological trauma. </a:t>
            </a:r>
            <a:r>
              <a:rPr lang="en-US" sz="1600" i="1" dirty="0">
                <a:solidFill>
                  <a:srgbClr val="244A58"/>
                </a:solidFill>
              </a:rPr>
              <a:t>Dialogues in Clinical Neuroscience</a:t>
            </a:r>
            <a:r>
              <a:rPr lang="en-US" sz="1600" dirty="0">
                <a:solidFill>
                  <a:srgbClr val="244A58"/>
                </a:solidFill>
              </a:rPr>
              <a:t>, </a:t>
            </a:r>
            <a:r>
              <a:rPr lang="en-US" sz="1600" i="1" dirty="0">
                <a:solidFill>
                  <a:srgbClr val="244A58"/>
                </a:solidFill>
              </a:rPr>
              <a:t>13</a:t>
            </a:r>
            <a:r>
              <a:rPr lang="en-US" sz="1600" dirty="0">
                <a:solidFill>
                  <a:srgbClr val="244A58"/>
                </a:solidFill>
              </a:rPr>
              <a:t>(3), 263–278.</a:t>
            </a:r>
          </a:p>
          <a:p>
            <a:pPr>
              <a:lnSpc>
                <a:spcPct val="70000"/>
              </a:lnSpc>
            </a:pPr>
            <a:r>
              <a:rPr lang="en-US" sz="1600" dirty="0" err="1">
                <a:solidFill>
                  <a:srgbClr val="244A58"/>
                </a:solidFill>
              </a:rPr>
              <a:t>Sherrer</a:t>
            </a:r>
            <a:r>
              <a:rPr lang="en-US" sz="1600" dirty="0">
                <a:solidFill>
                  <a:srgbClr val="244A58"/>
                </a:solidFill>
              </a:rPr>
              <a:t>, M. V. (2011). The role of cognitive appraisal in adaptation to traumatic stress in adults with serious mental illness: A critical review. </a:t>
            </a:r>
            <a:r>
              <a:rPr lang="en-US" sz="1600" i="1" dirty="0">
                <a:solidFill>
                  <a:srgbClr val="244A58"/>
                </a:solidFill>
              </a:rPr>
              <a:t>Trauma, Violence, &amp; Abuse</a:t>
            </a:r>
            <a:r>
              <a:rPr lang="en-US" sz="1600" dirty="0">
                <a:solidFill>
                  <a:srgbClr val="244A58"/>
                </a:solidFill>
              </a:rPr>
              <a:t>, </a:t>
            </a:r>
            <a:r>
              <a:rPr lang="en-US" sz="1600" i="1" dirty="0">
                <a:solidFill>
                  <a:srgbClr val="244A58"/>
                </a:solidFill>
              </a:rPr>
              <a:t>12</a:t>
            </a:r>
            <a:r>
              <a:rPr lang="en-US" sz="1600" dirty="0">
                <a:solidFill>
                  <a:srgbClr val="244A58"/>
                </a:solidFill>
              </a:rPr>
              <a:t>(3), 151-167.</a:t>
            </a:r>
          </a:p>
          <a:p>
            <a:pPr lvl="0"/>
            <a:r>
              <a:rPr lang="en-US" sz="1600" dirty="0" err="1">
                <a:solidFill>
                  <a:srgbClr val="244A58"/>
                </a:solidFill>
              </a:rPr>
              <a:t>Shiromani</a:t>
            </a:r>
            <a:r>
              <a:rPr lang="en-US" sz="1600" dirty="0">
                <a:solidFill>
                  <a:srgbClr val="244A58"/>
                </a:solidFill>
              </a:rPr>
              <a:t>, P. J., Keane, T. M., &amp; </a:t>
            </a:r>
            <a:r>
              <a:rPr lang="en-US" sz="1600" dirty="0" err="1">
                <a:solidFill>
                  <a:srgbClr val="244A58"/>
                </a:solidFill>
              </a:rPr>
              <a:t>LeDoux</a:t>
            </a:r>
            <a:r>
              <a:rPr lang="en-US" sz="1600" dirty="0">
                <a:solidFill>
                  <a:srgbClr val="244A58"/>
                </a:solidFill>
              </a:rPr>
              <a:t>, J. E. (Eds.). (2009). </a:t>
            </a:r>
            <a:r>
              <a:rPr lang="en-US" sz="1600" i="1" dirty="0">
                <a:solidFill>
                  <a:srgbClr val="244A58"/>
                </a:solidFill>
              </a:rPr>
              <a:t>Post-Traumatic Stress Disorder: Basic science and clinical practice</a:t>
            </a:r>
            <a:r>
              <a:rPr lang="en-US" sz="1600" dirty="0">
                <a:solidFill>
                  <a:srgbClr val="244A58"/>
                </a:solidFill>
              </a:rPr>
              <a:t>. New York: Humana Press.</a:t>
            </a:r>
          </a:p>
          <a:p>
            <a:r>
              <a:rPr lang="en-US" sz="1600" i="1" dirty="0" err="1">
                <a:solidFill>
                  <a:srgbClr val="244A58"/>
                </a:solidFill>
              </a:rPr>
              <a:t>Walburn</a:t>
            </a:r>
            <a:r>
              <a:rPr lang="en-US" sz="1600" i="1" dirty="0">
                <a:solidFill>
                  <a:srgbClr val="244A58"/>
                </a:solidFill>
              </a:rPr>
              <a:t> J, </a:t>
            </a:r>
            <a:r>
              <a:rPr lang="en-US" sz="1600" i="1" dirty="0" err="1">
                <a:solidFill>
                  <a:srgbClr val="244A58"/>
                </a:solidFill>
              </a:rPr>
              <a:t>Vedhara</a:t>
            </a:r>
            <a:r>
              <a:rPr lang="en-US" sz="1600" i="1" dirty="0">
                <a:solidFill>
                  <a:srgbClr val="244A58"/>
                </a:solidFill>
              </a:rPr>
              <a:t> K, Hankins M, </a:t>
            </a:r>
            <a:r>
              <a:rPr lang="en-US" sz="1600" i="1" dirty="0" err="1">
                <a:solidFill>
                  <a:srgbClr val="244A58"/>
                </a:solidFill>
              </a:rPr>
              <a:t>Rixon</a:t>
            </a:r>
            <a:r>
              <a:rPr lang="en-US" sz="1600" i="1" dirty="0">
                <a:solidFill>
                  <a:srgbClr val="244A58"/>
                </a:solidFill>
              </a:rPr>
              <a:t> L, </a:t>
            </a:r>
            <a:r>
              <a:rPr lang="en-US" sz="1600" i="1" dirty="0" err="1">
                <a:solidFill>
                  <a:srgbClr val="244A58"/>
                </a:solidFill>
              </a:rPr>
              <a:t>Weinman</a:t>
            </a:r>
            <a:r>
              <a:rPr lang="en-US" sz="1600" i="1" dirty="0">
                <a:solidFill>
                  <a:srgbClr val="244A58"/>
                </a:solidFill>
              </a:rPr>
              <a:t> J.(2009)  </a:t>
            </a:r>
            <a:r>
              <a:rPr lang="en-US" sz="1600" dirty="0">
                <a:solidFill>
                  <a:srgbClr val="244A58"/>
                </a:solidFill>
              </a:rPr>
              <a:t>Psychological stress and wound healing in humans: a systematic review and meta-analysis. </a:t>
            </a:r>
            <a:r>
              <a:rPr lang="en-US" sz="1600" i="1" dirty="0">
                <a:solidFill>
                  <a:srgbClr val="244A58"/>
                </a:solidFill>
              </a:rPr>
              <a:t>J </a:t>
            </a:r>
            <a:r>
              <a:rPr lang="en-US" sz="1600" i="1" dirty="0" err="1">
                <a:solidFill>
                  <a:srgbClr val="244A58"/>
                </a:solidFill>
              </a:rPr>
              <a:t>Psychosom</a:t>
            </a:r>
            <a:r>
              <a:rPr lang="en-US" sz="1600" i="1" dirty="0">
                <a:solidFill>
                  <a:srgbClr val="244A58"/>
                </a:solidFill>
              </a:rPr>
              <a:t> Res.; 67(3):253-71.</a:t>
            </a:r>
            <a:endParaRPr lang="en-US" sz="1600" dirty="0">
              <a:solidFill>
                <a:srgbClr val="244A58"/>
              </a:solidFill>
            </a:endParaRPr>
          </a:p>
          <a:p>
            <a:pPr>
              <a:lnSpc>
                <a:spcPct val="70000"/>
              </a:lnSpc>
            </a:pPr>
            <a:r>
              <a:rPr lang="en-US" sz="1600" dirty="0">
                <a:solidFill>
                  <a:srgbClr val="244A58"/>
                </a:solidFill>
              </a:rPr>
              <a:t>Warren AM, Jones, AL, </a:t>
            </a:r>
            <a:r>
              <a:rPr lang="en-US" sz="1600" dirty="0" err="1">
                <a:solidFill>
                  <a:srgbClr val="244A58"/>
                </a:solidFill>
              </a:rPr>
              <a:t>Shafi</a:t>
            </a:r>
            <a:r>
              <a:rPr lang="en-US" sz="1600" dirty="0">
                <a:solidFill>
                  <a:srgbClr val="244A58"/>
                </a:solidFill>
              </a:rPr>
              <a:t> S, Roden-Foreman K, Bennett M, Foreman, ML. Does caring for trauma patients lead to psychological stress in surgeons?  J Trauma Acute Care Surg</a:t>
            </a:r>
            <a:r>
              <a:rPr lang="en-US" sz="1600" i="1" dirty="0">
                <a:solidFill>
                  <a:srgbClr val="244A58"/>
                </a:solidFill>
              </a:rPr>
              <a:t>. </a:t>
            </a:r>
            <a:r>
              <a:rPr lang="en-US" sz="1600" dirty="0">
                <a:solidFill>
                  <a:srgbClr val="244A58"/>
                </a:solidFill>
              </a:rPr>
              <a:t>2013;</a:t>
            </a:r>
            <a:r>
              <a:rPr lang="en-US" sz="1600" i="1" dirty="0">
                <a:solidFill>
                  <a:srgbClr val="244A58"/>
                </a:solidFill>
              </a:rPr>
              <a:t> </a:t>
            </a:r>
            <a:r>
              <a:rPr lang="en-US" sz="1600" dirty="0">
                <a:solidFill>
                  <a:srgbClr val="244A58"/>
                </a:solidFill>
              </a:rPr>
              <a:t>75(1): 179-184.</a:t>
            </a:r>
          </a:p>
          <a:p>
            <a:pPr lvl="0">
              <a:lnSpc>
                <a:spcPct val="70000"/>
              </a:lnSpc>
            </a:pPr>
            <a:r>
              <a:rPr lang="en-US" sz="1600" dirty="0">
                <a:solidFill>
                  <a:srgbClr val="244A58"/>
                </a:solidFill>
              </a:rPr>
              <a:t>Warren, AM, Rainey, E., Reynolds, M., Weddle, R.J., Bennett, M.M., &amp; Foreman, M.L. (2015). Predictors of PTSD and depression among family and friends of patients admitted to the ICU. </a:t>
            </a:r>
            <a:r>
              <a:rPr lang="en-US" sz="1600" dirty="0" smtClean="0">
                <a:solidFill>
                  <a:srgbClr val="244A58"/>
                </a:solidFill>
              </a:rPr>
              <a:t>Poster SCCM 2015</a:t>
            </a:r>
            <a:endParaRPr lang="en-US" sz="1600" dirty="0">
              <a:solidFill>
                <a:srgbClr val="244A58"/>
              </a:solidFill>
            </a:endParaRPr>
          </a:p>
          <a:p>
            <a:endParaRPr lang="en-US" sz="1600" dirty="0"/>
          </a:p>
        </p:txBody>
      </p:sp>
      <p:pic>
        <p:nvPicPr>
          <p:cNvPr id="4" name="Picture 3" descr="Description: cid:image001.jpg@01CF6553.706B87E0"/>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36856205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85800" y="39688"/>
            <a:ext cx="7772400" cy="2282825"/>
          </a:xfrm>
        </p:spPr>
        <p:txBody>
          <a:bodyPr>
            <a:normAutofit fontScale="90000"/>
          </a:bodyPr>
          <a:lstStyle/>
          <a:p>
            <a:pPr algn="ctr">
              <a:defRPr/>
            </a:pP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This is only a test.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would be called  to it.</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and your attention </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a:solidFill>
                  <a:schemeClr val="tx1"/>
                </a:solidFill>
                <a:latin typeface="Times New Roman" charset="0"/>
                <a:cs typeface="+mj-cs"/>
              </a:rPr>
              <a:t/>
            </a:r>
            <a:br>
              <a:rPr lang="en-US" sz="3800" dirty="0">
                <a:solidFill>
                  <a:schemeClr val="tx1"/>
                </a:solidFill>
                <a:latin typeface="Times New Roman" charset="0"/>
                <a:cs typeface="+mj-cs"/>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would </a:t>
            </a: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be displayed</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a:solidFill>
                  <a:schemeClr val="tx1"/>
                </a:solidFill>
                <a:latin typeface="Times New Roman" charset="0"/>
                <a:cs typeface="+mj-cs"/>
              </a:rPr>
              <a:t/>
            </a:r>
            <a:br>
              <a:rPr lang="en-US" sz="3800" dirty="0">
                <a:solidFill>
                  <a:schemeClr val="tx1"/>
                </a:solidFill>
                <a:latin typeface="Times New Roman" charset="0"/>
                <a:cs typeface="+mj-cs"/>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useful </a:t>
            </a: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or meaningful information</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t>
            </a: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In the event of a real slide,</a:t>
            </a:r>
            <a:b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  </a:t>
            </a:r>
            <a:b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This is only a test</a:t>
            </a: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a:solidFill>
                  <a:schemeClr val="tx1"/>
                </a:solidFill>
                <a:latin typeface="Times New Roman" charset="0"/>
                <a:cs typeface="+mj-cs"/>
              </a:rPr>
              <a:t/>
            </a:r>
            <a:br>
              <a:rPr lang="en-US" sz="3800" dirty="0">
                <a:solidFill>
                  <a:schemeClr val="tx1"/>
                </a:solidFill>
                <a:latin typeface="Times New Roman" charset="0"/>
                <a:cs typeface="+mj-cs"/>
              </a:rPr>
            </a:br>
            <a:r>
              <a:rPr lang="en-US" sz="3800" dirty="0" smtClean="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Please </a:t>
            </a:r>
            <a:r>
              <a:rPr lang="en-US" sz="3800" dirty="0">
                <a:solidFill>
                  <a:schemeClr val="tx1"/>
                </a:solidFill>
                <a:latin typeface="Times New Roman" charset="0"/>
                <a:cs typeface="+mj-cs"/>
                <a:hlinkClick r:id="rId3" action="ppaction://hlinkpres?slideindex=1&amp;slidetitle=Please do not read this slide.   This is only a test.  In the event of a real slide, useful or meaningful information would be displayed and your attention would be called  to it.    This is only a test"/>
              </a:rPr>
              <a:t>do not read this slide. </a:t>
            </a:r>
            <a:r>
              <a:rPr lang="en-US" sz="3800" dirty="0" smtClean="0">
                <a:solidFill>
                  <a:schemeClr val="tx1"/>
                </a:solidFill>
                <a:latin typeface="Times New Roman" charset="0"/>
                <a:cs typeface="+mj-cs"/>
              </a:rPr>
              <a:t/>
            </a:r>
            <a:br>
              <a:rPr lang="en-US" sz="3800" dirty="0" smtClean="0">
                <a:solidFill>
                  <a:schemeClr val="tx1"/>
                </a:solidFill>
                <a:latin typeface="Times New Roman" charset="0"/>
                <a:cs typeface="+mj-cs"/>
              </a:rPr>
            </a:br>
            <a:r>
              <a:rPr lang="en-US" sz="3800" dirty="0">
                <a:solidFill>
                  <a:schemeClr val="tx1"/>
                </a:solidFill>
                <a:latin typeface="Times New Roman" charset="0"/>
                <a:cs typeface="+mj-cs"/>
              </a:rPr>
              <a:t/>
            </a:r>
            <a:br>
              <a:rPr lang="en-US" sz="3800" dirty="0">
                <a:solidFill>
                  <a:schemeClr val="tx1"/>
                </a:solidFill>
                <a:latin typeface="Times New Roman" charset="0"/>
                <a:cs typeface="+mj-cs"/>
              </a:rPr>
            </a:br>
            <a:r>
              <a:rPr lang="en-US" sz="3600" dirty="0" smtClean="0">
                <a:solidFill>
                  <a:schemeClr val="tx1"/>
                </a:solidFill>
                <a:latin typeface="Times New Roman" charset="0"/>
                <a:cs typeface="+mj-cs"/>
              </a:rPr>
              <a:t/>
            </a:r>
            <a:br>
              <a:rPr lang="en-US" sz="3600" dirty="0" smtClean="0">
                <a:solidFill>
                  <a:schemeClr val="tx1"/>
                </a:solidFill>
                <a:latin typeface="Times New Roman" charset="0"/>
                <a:cs typeface="+mj-cs"/>
              </a:rPr>
            </a:br>
            <a:r>
              <a:rPr lang="en-US" sz="3600" dirty="0">
                <a:solidFill>
                  <a:schemeClr val="tx1"/>
                </a:solidFill>
                <a:latin typeface="Times New Roman" charset="0"/>
                <a:cs typeface="+mj-cs"/>
              </a:rPr>
              <a:t/>
            </a:r>
            <a:br>
              <a:rPr lang="en-US" sz="3600" dirty="0">
                <a:solidFill>
                  <a:schemeClr val="tx1"/>
                </a:solidFill>
                <a:latin typeface="Times New Roman" charset="0"/>
                <a:cs typeface="+mj-cs"/>
              </a:rPr>
            </a:br>
            <a:r>
              <a:rPr lang="en-US" sz="3600" dirty="0" smtClean="0">
                <a:solidFill>
                  <a:schemeClr val="tx1"/>
                </a:solidFill>
                <a:latin typeface="Times New Roman" charset="0"/>
                <a:cs typeface="+mj-cs"/>
              </a:rPr>
              <a:t/>
            </a:r>
            <a:br>
              <a:rPr lang="en-US" sz="3600" dirty="0" smtClean="0">
                <a:solidFill>
                  <a:schemeClr val="tx1"/>
                </a:solidFill>
                <a:latin typeface="Times New Roman" charset="0"/>
                <a:cs typeface="+mj-cs"/>
              </a:rPr>
            </a:br>
            <a:endParaRPr lang="en-US" sz="3600" dirty="0" smtClean="0">
              <a:solidFill>
                <a:schemeClr val="tx1"/>
              </a:solidFill>
              <a:latin typeface="Times New Roman" charset="0"/>
              <a:cs typeface="+mj-cs"/>
            </a:endParaRPr>
          </a:p>
        </p:txBody>
      </p:sp>
      <p:pic>
        <p:nvPicPr>
          <p:cNvPr id="2508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3933" y="1390866"/>
            <a:ext cx="7289512" cy="546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0815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0882"/>
                                        </p:tgtEl>
                                        <p:attrNameLst>
                                          <p:attrName>style.visibility</p:attrName>
                                        </p:attrNameLst>
                                      </p:cBhvr>
                                      <p:to>
                                        <p:strVal val="visible"/>
                                      </p:to>
                                    </p:set>
                                  </p:childTnLst>
                                </p:cTn>
                              </p:par>
                              <p:par>
                                <p:cTn id="7" presetID="28" presetClass="exit" presetSubtype="0" fill="hold" grpId="0" nodeType="withEffect">
                                  <p:stCondLst>
                                    <p:cond delay="0"/>
                                  </p:stCondLst>
                                  <p:childTnLst>
                                    <p:anim calcmode="lin" valueType="num">
                                      <p:cBhvr>
                                        <p:cTn id="8" dur="19000"/>
                                        <p:tgtEl>
                                          <p:spTgt spid="250882"/>
                                        </p:tgtEl>
                                        <p:attrNameLst>
                                          <p:attrName>ppt_x</p:attrName>
                                        </p:attrNameLst>
                                      </p:cBhvr>
                                      <p:tavLst>
                                        <p:tav tm="0">
                                          <p:val>
                                            <p:strVal val="ppt_x"/>
                                          </p:val>
                                        </p:tav>
                                        <p:tav tm="100000">
                                          <p:val>
                                            <p:strVal val="ppt_x"/>
                                          </p:val>
                                        </p:tav>
                                      </p:tavLst>
                                    </p:anim>
                                    <p:anim calcmode="lin" valueType="num">
                                      <p:cBhvr>
                                        <p:cTn id="9" dur="19000"/>
                                        <p:tgtEl>
                                          <p:spTgt spid="250882"/>
                                        </p:tgtEl>
                                        <p:attrNameLst>
                                          <p:attrName>ppt_y</p:attrName>
                                        </p:attrNameLst>
                                      </p:cBhvr>
                                      <p:tavLst>
                                        <p:tav tm="0">
                                          <p:val>
                                            <p:strVal val="ppt_y-1"/>
                                          </p:val>
                                        </p:tav>
                                        <p:tav tm="100000">
                                          <p:val>
                                            <p:strVal val="ppt_y+1"/>
                                          </p:val>
                                        </p:tav>
                                      </p:tavLst>
                                    </p:anim>
                                    <p:set>
                                      <p:cBhvr>
                                        <p:cTn id="10" dur="1" fill="hold">
                                          <p:stCondLst>
                                            <p:cond delay="18999"/>
                                          </p:stCondLst>
                                        </p:cTn>
                                        <p:tgtEl>
                                          <p:spTgt spid="2508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 of PTSD</a:t>
            </a:r>
            <a:endParaRPr lang="en-US" dirty="0"/>
          </a:p>
        </p:txBody>
      </p:sp>
      <p:sp>
        <p:nvSpPr>
          <p:cNvPr id="3" name="Subtitle 2"/>
          <p:cNvSpPr>
            <a:spLocks noGrp="1"/>
          </p:cNvSpPr>
          <p:nvPr>
            <p:ph type="subTitle" idx="1"/>
          </p:nvPr>
        </p:nvSpPr>
        <p:spPr/>
        <p:txBody>
          <a:bodyPr/>
          <a:lstStyle/>
          <a:p>
            <a:endParaRPr lang="en-US"/>
          </a:p>
        </p:txBody>
      </p:sp>
      <p:pic>
        <p:nvPicPr>
          <p:cNvPr id="4" name="Picture 3" descr="Description: cid:image001.jpg@01CF6553.706B87E0"/>
          <p:cNvPicPr/>
          <p:nvPr/>
        </p:nvPicPr>
        <p:blipFill>
          <a:blip r:embed="rId2">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605550250"/>
      </p:ext>
    </p:extLst>
  </p:cSld>
  <p:clrMapOvr>
    <a:masterClrMapping/>
  </p:clrMapOvr>
  <mc:AlternateContent xmlns:mc="http://schemas.openxmlformats.org/markup-compatibility/2006" xmlns:p14="http://schemas.microsoft.com/office/powerpoint/2010/main">
    <mc:Choice Requires="p14">
      <p:transition spd="slow" p14:dur="2000" advTm="1942"/>
    </mc:Choice>
    <mc:Fallback xmlns="">
      <p:transition xmlns:p14="http://schemas.microsoft.com/office/powerpoint/2010/main" spd="slow" advTm="194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in-a-na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228600"/>
            <a:ext cx="4319588"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21241175">
            <a:off x="1100138" y="2363788"/>
            <a:ext cx="2860675" cy="554037"/>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3000" dirty="0">
                <a:solidFill>
                  <a:srgbClr val="FFFFFF"/>
                </a:solidFill>
              </a:rPr>
              <a:t>“</a:t>
            </a:r>
            <a:r>
              <a:rPr lang="en-US" sz="3000" dirty="0">
                <a:solidFill>
                  <a:srgbClr val="FFFFFF"/>
                </a:solidFill>
              </a:rPr>
              <a:t>Shell Shock</a:t>
            </a:r>
            <a:r>
              <a:rPr lang="en-US" altLang="en-US" sz="3000" dirty="0">
                <a:solidFill>
                  <a:srgbClr val="FFFFFF"/>
                </a:solidFill>
              </a:rPr>
              <a:t>”</a:t>
            </a:r>
            <a:endParaRPr lang="en-US" sz="3000" dirty="0">
              <a:solidFill>
                <a:srgbClr val="FFFFFF"/>
              </a:solidFill>
            </a:endParaRPr>
          </a:p>
        </p:txBody>
      </p:sp>
      <p:sp>
        <p:nvSpPr>
          <p:cNvPr id="6" name="TextBox 5"/>
          <p:cNvSpPr txBox="1"/>
          <p:nvPr/>
        </p:nvSpPr>
        <p:spPr>
          <a:xfrm rot="21307722">
            <a:off x="344488" y="4406900"/>
            <a:ext cx="2405062" cy="554038"/>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3000" dirty="0">
                <a:solidFill>
                  <a:srgbClr val="FFFFFF"/>
                </a:solidFill>
              </a:rPr>
              <a:t>“</a:t>
            </a:r>
            <a:r>
              <a:rPr lang="en-US" sz="3000" dirty="0">
                <a:solidFill>
                  <a:srgbClr val="FFFFFF"/>
                </a:solidFill>
              </a:rPr>
              <a:t>Nostalgia</a:t>
            </a:r>
            <a:r>
              <a:rPr lang="en-US" altLang="en-US" sz="3000" dirty="0">
                <a:solidFill>
                  <a:srgbClr val="FFFFFF"/>
                </a:solidFill>
              </a:rPr>
              <a:t>”</a:t>
            </a:r>
            <a:endParaRPr lang="en-US" sz="3000" dirty="0">
              <a:solidFill>
                <a:srgbClr val="FFFFFF"/>
              </a:solidFill>
            </a:endParaRPr>
          </a:p>
        </p:txBody>
      </p:sp>
      <p:sp>
        <p:nvSpPr>
          <p:cNvPr id="7" name="TextBox 6"/>
          <p:cNvSpPr txBox="1"/>
          <p:nvPr/>
        </p:nvSpPr>
        <p:spPr>
          <a:xfrm rot="352421">
            <a:off x="1087438" y="5503863"/>
            <a:ext cx="3128962" cy="552450"/>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3000">
                <a:solidFill>
                  <a:srgbClr val="FFFFFF"/>
                </a:solidFill>
              </a:rPr>
              <a:t>“</a:t>
            </a:r>
            <a:r>
              <a:rPr lang="en-US" sz="3000">
                <a:solidFill>
                  <a:srgbClr val="FFFFFF"/>
                </a:solidFill>
              </a:rPr>
              <a:t>Railway Spine</a:t>
            </a:r>
            <a:r>
              <a:rPr lang="en-US" altLang="en-US" sz="3000">
                <a:solidFill>
                  <a:srgbClr val="FFFFFF"/>
                </a:solidFill>
              </a:rPr>
              <a:t>”</a:t>
            </a:r>
            <a:endParaRPr lang="en-US" sz="3000">
              <a:solidFill>
                <a:srgbClr val="FFFFFF"/>
              </a:solidFill>
            </a:endParaRPr>
          </a:p>
        </p:txBody>
      </p:sp>
      <p:sp>
        <p:nvSpPr>
          <p:cNvPr id="8" name="TextBox 7"/>
          <p:cNvSpPr txBox="1"/>
          <p:nvPr/>
        </p:nvSpPr>
        <p:spPr>
          <a:xfrm rot="560170">
            <a:off x="5594350" y="5673725"/>
            <a:ext cx="3192463" cy="554038"/>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3000">
                <a:solidFill>
                  <a:srgbClr val="FFFFFF"/>
                </a:solidFill>
              </a:rPr>
              <a:t>“</a:t>
            </a:r>
            <a:r>
              <a:rPr lang="en-US" sz="3000">
                <a:solidFill>
                  <a:srgbClr val="FFFFFF"/>
                </a:solidFill>
              </a:rPr>
              <a:t>Soldier</a:t>
            </a:r>
            <a:r>
              <a:rPr lang="en-US" altLang="en-US" sz="3000">
                <a:solidFill>
                  <a:srgbClr val="FFFFFF"/>
                </a:solidFill>
              </a:rPr>
              <a:t>’</a:t>
            </a:r>
            <a:r>
              <a:rPr lang="en-US" sz="3000">
                <a:solidFill>
                  <a:srgbClr val="FFFFFF"/>
                </a:solidFill>
              </a:rPr>
              <a:t>s Heart</a:t>
            </a:r>
            <a:r>
              <a:rPr lang="en-US" altLang="en-US" sz="3000">
                <a:solidFill>
                  <a:srgbClr val="FFFFFF"/>
                </a:solidFill>
              </a:rPr>
              <a:t>”</a:t>
            </a:r>
            <a:endParaRPr lang="en-US" sz="3000">
              <a:solidFill>
                <a:srgbClr val="FFFFFF"/>
              </a:solidFill>
            </a:endParaRPr>
          </a:p>
        </p:txBody>
      </p:sp>
      <p:sp>
        <p:nvSpPr>
          <p:cNvPr id="9" name="TextBox 8"/>
          <p:cNvSpPr txBox="1"/>
          <p:nvPr/>
        </p:nvSpPr>
        <p:spPr>
          <a:xfrm rot="21310198">
            <a:off x="4816475" y="3994150"/>
            <a:ext cx="3671888" cy="954088"/>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2800">
                <a:solidFill>
                  <a:srgbClr val="FFFFFF"/>
                </a:solidFill>
              </a:rPr>
              <a:t>“</a:t>
            </a:r>
            <a:r>
              <a:rPr lang="en-US" sz="2800">
                <a:solidFill>
                  <a:srgbClr val="FFFFFF"/>
                </a:solidFill>
              </a:rPr>
              <a:t>Stress-Response Syndrome</a:t>
            </a:r>
            <a:r>
              <a:rPr lang="en-US" altLang="en-US" sz="2800">
                <a:solidFill>
                  <a:srgbClr val="FFFFFF"/>
                </a:solidFill>
              </a:rPr>
              <a:t>”</a:t>
            </a:r>
            <a:endParaRPr lang="en-US" sz="2800">
              <a:solidFill>
                <a:srgbClr val="FFFFFF"/>
              </a:solidFill>
            </a:endParaRPr>
          </a:p>
        </p:txBody>
      </p:sp>
      <p:sp>
        <p:nvSpPr>
          <p:cNvPr id="10" name="TextBox 9"/>
          <p:cNvSpPr txBox="1"/>
          <p:nvPr/>
        </p:nvSpPr>
        <p:spPr>
          <a:xfrm rot="569454">
            <a:off x="4718050" y="2697163"/>
            <a:ext cx="4075113" cy="554037"/>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3000">
                <a:solidFill>
                  <a:srgbClr val="FFFFFF"/>
                </a:solidFill>
              </a:rPr>
              <a:t>“</a:t>
            </a:r>
            <a:r>
              <a:rPr lang="en-US" sz="3000">
                <a:solidFill>
                  <a:srgbClr val="FFFFFF"/>
                </a:solidFill>
              </a:rPr>
              <a:t>Combat Exhaustion</a:t>
            </a:r>
            <a:r>
              <a:rPr lang="en-US" altLang="en-US" sz="3000">
                <a:solidFill>
                  <a:srgbClr val="FFFFFF"/>
                </a:solidFill>
              </a:rPr>
              <a:t>”</a:t>
            </a:r>
            <a:endParaRPr lang="en-US" sz="3000">
              <a:solidFill>
                <a:srgbClr val="FFFFFF"/>
              </a:solidFill>
            </a:endParaRPr>
          </a:p>
        </p:txBody>
      </p:sp>
      <p:sp>
        <p:nvSpPr>
          <p:cNvPr id="11" name="TextBox 10"/>
          <p:cNvSpPr txBox="1"/>
          <p:nvPr/>
        </p:nvSpPr>
        <p:spPr>
          <a:xfrm rot="359380">
            <a:off x="342900" y="3454400"/>
            <a:ext cx="3876675" cy="522288"/>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algn="ctr"/>
            <a:r>
              <a:rPr lang="en-US" altLang="en-US" sz="2800" dirty="0">
                <a:solidFill>
                  <a:srgbClr val="FFFFFF"/>
                </a:solidFill>
              </a:rPr>
              <a:t>“</a:t>
            </a:r>
            <a:r>
              <a:rPr lang="en-US" sz="2800" dirty="0">
                <a:solidFill>
                  <a:srgbClr val="FFFFFF"/>
                </a:solidFill>
              </a:rPr>
              <a:t>Traumatic Neuroses</a:t>
            </a:r>
            <a:r>
              <a:rPr lang="en-US" altLang="en-US" sz="2800" dirty="0">
                <a:solidFill>
                  <a:srgbClr val="FFFFFF"/>
                </a:solidFill>
              </a:rPr>
              <a:t>”</a:t>
            </a:r>
            <a:endParaRPr lang="en-US" sz="2800" dirty="0">
              <a:solidFill>
                <a:srgbClr val="FFFFFF"/>
              </a:solidFill>
            </a:endParaRPr>
          </a:p>
        </p:txBody>
      </p:sp>
      <p:sp>
        <p:nvSpPr>
          <p:cNvPr id="12" name="TextBox 11"/>
          <p:cNvSpPr txBox="1"/>
          <p:nvPr/>
        </p:nvSpPr>
        <p:spPr>
          <a:xfrm>
            <a:off x="2193925" y="3582988"/>
            <a:ext cx="5011738" cy="1323975"/>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fontAlgn="auto">
              <a:spcBef>
                <a:spcPts val="0"/>
              </a:spcBef>
              <a:spcAft>
                <a:spcPts val="0"/>
              </a:spcAft>
              <a:defRPr/>
            </a:pPr>
            <a:r>
              <a:rPr lang="en-US" sz="4000" dirty="0"/>
              <a:t>Posttraumatic Stress Disorder</a:t>
            </a:r>
          </a:p>
        </p:txBody>
      </p:sp>
      <p:sp>
        <p:nvSpPr>
          <p:cNvPr id="13" name="Title 12"/>
          <p:cNvSpPr>
            <a:spLocks noGrp="1"/>
          </p:cNvSpPr>
          <p:nvPr>
            <p:ph type="title"/>
          </p:nvPr>
        </p:nvSpPr>
        <p:spPr/>
        <p:txBody>
          <a:bodyPr/>
          <a:lstStyle/>
          <a:p>
            <a:endParaRPr lang="en-US" dirty="0"/>
          </a:p>
        </p:txBody>
      </p:sp>
      <p:pic>
        <p:nvPicPr>
          <p:cNvPr id="14" name="Picture 13" descr="Description: cid:image001.jpg@01CF6553.706B87E0"/>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447800" cy="609600"/>
          </a:xfrm>
          <a:prstGeom prst="rect">
            <a:avLst/>
          </a:prstGeom>
          <a:noFill/>
          <a:ln>
            <a:noFill/>
          </a:ln>
        </p:spPr>
      </p:pic>
    </p:spTree>
    <p:extLst>
      <p:ext uri="{BB962C8B-B14F-4D97-AF65-F5344CB8AC3E}">
        <p14:creationId xmlns:p14="http://schemas.microsoft.com/office/powerpoint/2010/main" val="753253111"/>
      </p:ext>
    </p:extLst>
  </p:cSld>
  <p:clrMapOvr>
    <a:masterClrMapping/>
  </p:clrMapOvr>
  <mc:AlternateContent xmlns:mc="http://schemas.openxmlformats.org/markup-compatibility/2006" xmlns:p14="http://schemas.microsoft.com/office/powerpoint/2010/main">
    <mc:Choice Requires="p14">
      <p:transition spd="slow" p14:dur="2000" advTm="38723"/>
    </mc:Choice>
    <mc:Fallback xmlns="">
      <p:transition xmlns:p14="http://schemas.microsoft.com/office/powerpoint/2010/main" spd="slow" advTm="3872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1000"/>
                                  </p:stCondLst>
                                  <p:childTnLst>
                                    <p:set>
                                      <p:cBhvr>
                                        <p:cTn id="9" dur="1" fill="hold">
                                          <p:stCondLst>
                                            <p:cond delay="2999"/>
                                          </p:stCondLst>
                                        </p:cTn>
                                        <p:tgtEl>
                                          <p:spTgt spid="6"/>
                                        </p:tgtEl>
                                        <p:attrNameLst>
                                          <p:attrName>style.visibility</p:attrName>
                                        </p:attrNameLst>
                                      </p:cBhvr>
                                      <p:to>
                                        <p:strVal val="visible"/>
                                      </p:to>
                                    </p:set>
                                  </p:childTnLst>
                                </p:cTn>
                              </p:par>
                            </p:childTnLst>
                          </p:cTn>
                        </p:par>
                        <p:par>
                          <p:cTn id="10" fill="hold" nodeType="withGroup">
                            <p:stCondLst>
                              <p:cond delay="4000"/>
                            </p:stCondLst>
                            <p:childTnLst>
                              <p:par>
                                <p:cTn id="11" presetID="1" presetClass="entr" presetSubtype="0" fill="hold" grpId="0" nodeType="afterEffect">
                                  <p:stCondLst>
                                    <p:cond delay="2500"/>
                                  </p:stCondLst>
                                  <p:childTnLst>
                                    <p:set>
                                      <p:cBhvr>
                                        <p:cTn id="12" dur="1" fill="hold">
                                          <p:stCondLst>
                                            <p:cond delay="2999"/>
                                          </p:stCondLst>
                                        </p:cTn>
                                        <p:tgtEl>
                                          <p:spTgt spid="10"/>
                                        </p:tgtEl>
                                        <p:attrNameLst>
                                          <p:attrName>style.visibility</p:attrName>
                                        </p:attrNameLst>
                                      </p:cBhvr>
                                      <p:to>
                                        <p:strVal val="visible"/>
                                      </p:to>
                                    </p:set>
                                  </p:childTnLst>
                                </p:cTn>
                              </p:par>
                            </p:childTnLst>
                          </p:cTn>
                        </p:par>
                        <p:par>
                          <p:cTn id="13" fill="hold" nodeType="withGroup">
                            <p:stCondLst>
                              <p:cond delay="9500"/>
                            </p:stCondLst>
                            <p:childTnLst>
                              <p:par>
                                <p:cTn id="14" presetID="1" presetClass="entr" presetSubtype="0" fill="hold" grpId="0" nodeType="afterEffect">
                                  <p:stCondLst>
                                    <p:cond delay="3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withGroup">
                            <p:stCondLst>
                              <p:cond delay="12500"/>
                            </p:stCondLst>
                            <p:childTnLst>
                              <p:par>
                                <p:cTn id="17" presetID="1" presetClass="entr" presetSubtype="0" fill="hold" grpId="0" nodeType="afterEffect">
                                  <p:stCondLst>
                                    <p:cond delay="3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nodeType="withGroup">
                            <p:stCondLst>
                              <p:cond delay="15500"/>
                            </p:stCondLst>
                            <p:childTnLst>
                              <p:par>
                                <p:cTn id="20" presetID="1" presetClass="entr" presetSubtype="0" fill="hold" grpId="0" nodeType="afterEffect">
                                  <p:stCondLst>
                                    <p:cond delay="2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nodeType="withGroup">
                            <p:stCondLst>
                              <p:cond delay="17500"/>
                            </p:stCondLst>
                            <p:childTnLst>
                              <p:par>
                                <p:cTn id="23" presetID="1" presetClass="entr" presetSubtype="0" fill="hold" grpId="0" nodeType="afterEffect">
                                  <p:stCondLst>
                                    <p:cond delay="30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nodeType="withGroup">
                            <p:stCondLst>
                              <p:cond delay="20500"/>
                            </p:stCondLst>
                            <p:childTnLst>
                              <p:par>
                                <p:cTn id="26" presetID="1" presetClass="entr" presetSubtype="0" fill="hold" grpId="0" nodeType="afterEffect">
                                  <p:stCondLst>
                                    <p:cond delay="2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nodeType="withGroup">
                            <p:stCondLst>
                              <p:cond delay="22500"/>
                            </p:stCondLst>
                            <p:childTnLst>
                              <p:par>
                                <p:cTn id="29" presetID="2" presetClass="entr" presetSubtype="4" fill="hold" grpId="0" nodeType="afterEffect">
                                  <p:stCondLst>
                                    <p:cond delay="3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2445</TotalTime>
  <Words>4082</Words>
  <Application>Microsoft Office PowerPoint</Application>
  <PresentationFormat>On-screen Show (4:3)</PresentationFormat>
  <Paragraphs>501</Paragraphs>
  <Slides>78</Slides>
  <Notes>39</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Breeze</vt:lpstr>
      <vt:lpstr>Stress Happens: PTSD in Trauma Patients, Families and Care Providers   </vt:lpstr>
      <vt:lpstr>PowerPoint Presentation</vt:lpstr>
      <vt:lpstr>Objectives</vt:lpstr>
      <vt:lpstr>Use of “The Sixth Sense”</vt:lpstr>
      <vt:lpstr>Characteristics of PTSD</vt:lpstr>
      <vt:lpstr>Posttraumatic Stress Disorder DSM-5</vt:lpstr>
      <vt:lpstr>Epidemiology  of PTSD</vt:lpstr>
      <vt:lpstr>History of PTSD</vt:lpstr>
      <vt:lpstr>PowerPoint Presentation</vt:lpstr>
      <vt:lpstr>PTSD Throughout the Ages</vt:lpstr>
      <vt:lpstr>From fending off Saber-Toothed Tigers (and other prehistoric creatures)…</vt:lpstr>
      <vt:lpstr>To the classics of literature…</vt:lpstr>
      <vt:lpstr>To “shell shock” in WWI</vt:lpstr>
      <vt:lpstr>History of PTSD</vt:lpstr>
      <vt:lpstr>History of PTSD</vt:lpstr>
      <vt:lpstr>Physiology of PTSD</vt:lpstr>
      <vt:lpstr>PowerPoint Presentation</vt:lpstr>
      <vt:lpstr>A Quick Review</vt:lpstr>
      <vt:lpstr>Physiology of Stress</vt:lpstr>
      <vt:lpstr>Psychology of Stress</vt:lpstr>
      <vt:lpstr>Psychology of Stress</vt:lpstr>
      <vt:lpstr>PowerPoint Presentation</vt:lpstr>
      <vt:lpstr>PowerPoint Presentation</vt:lpstr>
      <vt:lpstr>PowerPoint Presentation</vt:lpstr>
      <vt:lpstr>PowerPoint Presentation</vt:lpstr>
      <vt:lpstr>Neurobiology of PTSD</vt:lpstr>
      <vt:lpstr>Neurobiology of PTSD</vt:lpstr>
      <vt:lpstr>Amygdala</vt:lpstr>
      <vt:lpstr>Medial Prefrontal Cortex</vt:lpstr>
      <vt:lpstr>Hippocampus</vt:lpstr>
      <vt:lpstr>Neurobiology of PTSD</vt:lpstr>
      <vt:lpstr>Risk Factors</vt:lpstr>
      <vt:lpstr>Other Issues to Consider</vt:lpstr>
      <vt:lpstr>Links Between Psychological Stress and Physical Health</vt:lpstr>
      <vt:lpstr>Links Between Psychological Stress and Physical Health</vt:lpstr>
      <vt:lpstr>Caregiver Stress</vt:lpstr>
      <vt:lpstr>Links Between Psychological Stress and Physical Health</vt:lpstr>
      <vt:lpstr>Comorbidity</vt:lpstr>
      <vt:lpstr>Effect of Psychological Interventions</vt:lpstr>
      <vt:lpstr>Behavioral modification</vt:lpstr>
      <vt:lpstr>PTSD in the Trauma Center</vt:lpstr>
      <vt:lpstr>PTSD in Trauma Patients</vt:lpstr>
      <vt:lpstr>“Predictors of PTSD Symptoms in Adults Admitted to Level I Trauma Center”</vt:lpstr>
      <vt:lpstr>“Predictors of PTSD Symptoms in Adults Admitted to Level I Trauma Center”</vt:lpstr>
      <vt:lpstr>“Predictors of PTSD Symptoms in Adults Admitted to Level I Trauma Center”</vt:lpstr>
      <vt:lpstr>“Predictors of PTSD Symptoms in Adults Admitted to Level I Trauma Center”</vt:lpstr>
      <vt:lpstr>PTSD in Family and Friends of ICU Patients</vt:lpstr>
      <vt:lpstr>“Predictors of PTSD and Depression Among Family and Friends of Patients Admitted to the ICU”</vt:lpstr>
      <vt:lpstr>“Predictors of PTSD and Depression Among Family and Friends of Patients Admitted to the ICU”</vt:lpstr>
      <vt:lpstr>“Predictors of PTSD and Depression Among Family and Friends of Patients Admitted to the ICU”</vt:lpstr>
      <vt:lpstr>“Predictors of PTSD and Depression Among Family and Friends of Patients Admitted to the ICU”</vt:lpstr>
      <vt:lpstr>PowerPoint Presentation</vt:lpstr>
      <vt:lpstr>PTSD in Surgeons</vt:lpstr>
      <vt:lpstr>“Does Caring for Trauma Patients Lead to Psychological Stress in Surgeons?”</vt:lpstr>
      <vt:lpstr>“Does Caring for Trauma Patients Lead to Psychological Stress in Surgeons?”</vt:lpstr>
      <vt:lpstr>“Does Caring for Trauma Patients Lead to Psychological Stress in Surgeons?”</vt:lpstr>
      <vt:lpstr>“Does Caring for Trauma Patients Lead to Psychological Stress in Surgeons?”</vt:lpstr>
      <vt:lpstr>“Does Caring for Trauma Patients Lead to Psychological Stress in Surgeons?”</vt:lpstr>
      <vt:lpstr>PowerPoint Presentation</vt:lpstr>
      <vt:lpstr>Stress in Healthcare Providers</vt:lpstr>
      <vt:lpstr>PowerPoint Presentation</vt:lpstr>
      <vt:lpstr>Burnout vs. Traumatic Stress</vt:lpstr>
      <vt:lpstr>Traumatic Stress</vt:lpstr>
      <vt:lpstr>Traumatic Stress in Providers</vt:lpstr>
      <vt:lpstr>Traumatic Stress in Providers</vt:lpstr>
      <vt:lpstr>How to Help</vt:lpstr>
      <vt:lpstr>How to Help</vt:lpstr>
      <vt:lpstr>The ongoing tragedy of typewriting while driving</vt:lpstr>
      <vt:lpstr>Treatment of PTSD</vt:lpstr>
      <vt:lpstr>What do you do if you suspect PTSD in a patient, family member, or provider (yourself or someone else)?</vt:lpstr>
      <vt:lpstr>Primary Care PTSD Screen PC-PTSD</vt:lpstr>
      <vt:lpstr>Treatment</vt:lpstr>
      <vt:lpstr>Conclusions</vt:lpstr>
      <vt:lpstr>Kenleigh Roden-Foreman Co-author</vt:lpstr>
      <vt:lpstr>Questions?</vt:lpstr>
      <vt:lpstr>References</vt:lpstr>
      <vt:lpstr>PowerPoint Presentation</vt:lpstr>
      <vt:lpstr>  This is only a test.       would be called  to it.   and your attention     would be displayed   useful or meaningful information    In the event of a real slide,     This is only a test   Please do not read this slide.      </vt:lpstr>
    </vt:vector>
  </TitlesOfParts>
  <Company>Parkland Health &amp; Hospital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Happens: PTSD in Trauma Patients, Families and Care Providers</dc:title>
  <dc:creator>Kenleigh Roden-Foreman</dc:creator>
  <cp:lastModifiedBy>Remi</cp:lastModifiedBy>
  <cp:revision>317</cp:revision>
  <dcterms:created xsi:type="dcterms:W3CDTF">2015-03-19T14:16:21Z</dcterms:created>
  <dcterms:modified xsi:type="dcterms:W3CDTF">2015-04-21T19:43:28Z</dcterms:modified>
</cp:coreProperties>
</file>