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4152" r:id="rId12"/>
  </p:sldMasterIdLst>
  <p:notesMasterIdLst>
    <p:notesMasterId r:id="rId87"/>
  </p:notesMasterIdLst>
  <p:sldIdLst>
    <p:sldId id="368" r:id="rId13"/>
    <p:sldId id="381" r:id="rId14"/>
    <p:sldId id="382" r:id="rId15"/>
    <p:sldId id="383" r:id="rId16"/>
    <p:sldId id="384" r:id="rId17"/>
    <p:sldId id="387" r:id="rId18"/>
    <p:sldId id="385" r:id="rId19"/>
    <p:sldId id="388" r:id="rId20"/>
    <p:sldId id="390" r:id="rId21"/>
    <p:sldId id="389" r:id="rId22"/>
    <p:sldId id="386" r:id="rId23"/>
    <p:sldId id="391" r:id="rId24"/>
    <p:sldId id="400" r:id="rId25"/>
    <p:sldId id="366" r:id="rId26"/>
    <p:sldId id="275" r:id="rId27"/>
    <p:sldId id="353" r:id="rId28"/>
    <p:sldId id="403" r:id="rId29"/>
    <p:sldId id="402" r:id="rId30"/>
    <p:sldId id="302" r:id="rId31"/>
    <p:sldId id="307" r:id="rId32"/>
    <p:sldId id="266" r:id="rId33"/>
    <p:sldId id="267" r:id="rId34"/>
    <p:sldId id="369" r:id="rId35"/>
    <p:sldId id="336" r:id="rId36"/>
    <p:sldId id="265" r:id="rId37"/>
    <p:sldId id="401" r:id="rId38"/>
    <p:sldId id="264" r:id="rId39"/>
    <p:sldId id="370" r:id="rId40"/>
    <p:sldId id="371" r:id="rId41"/>
    <p:sldId id="337" r:id="rId42"/>
    <p:sldId id="338" r:id="rId43"/>
    <p:sldId id="392" r:id="rId44"/>
    <p:sldId id="291" r:id="rId45"/>
    <p:sldId id="404" r:id="rId46"/>
    <p:sldId id="312" r:id="rId47"/>
    <p:sldId id="318" r:id="rId48"/>
    <p:sldId id="271" r:id="rId49"/>
    <p:sldId id="406" r:id="rId50"/>
    <p:sldId id="309" r:id="rId51"/>
    <p:sldId id="289" r:id="rId52"/>
    <p:sldId id="323" r:id="rId53"/>
    <p:sldId id="322" r:id="rId54"/>
    <p:sldId id="300" r:id="rId55"/>
    <p:sldId id="278" r:id="rId56"/>
    <p:sldId id="378" r:id="rId57"/>
    <p:sldId id="394" r:id="rId58"/>
    <p:sldId id="395" r:id="rId59"/>
    <p:sldId id="347" r:id="rId60"/>
    <p:sldId id="396" r:id="rId61"/>
    <p:sldId id="348" r:id="rId62"/>
    <p:sldId id="397" r:id="rId63"/>
    <p:sldId id="349" r:id="rId64"/>
    <p:sldId id="399" r:id="rId65"/>
    <p:sldId id="365" r:id="rId66"/>
    <p:sldId id="324" r:id="rId67"/>
    <p:sldId id="326" r:id="rId68"/>
    <p:sldId id="325" r:id="rId69"/>
    <p:sldId id="340" r:id="rId70"/>
    <p:sldId id="329" r:id="rId71"/>
    <p:sldId id="330" r:id="rId72"/>
    <p:sldId id="331" r:id="rId73"/>
    <p:sldId id="332" r:id="rId74"/>
    <p:sldId id="333" r:id="rId75"/>
    <p:sldId id="334" r:id="rId76"/>
    <p:sldId id="344" r:id="rId77"/>
    <p:sldId id="342" r:id="rId78"/>
    <p:sldId id="343" r:id="rId79"/>
    <p:sldId id="345" r:id="rId80"/>
    <p:sldId id="346" r:id="rId81"/>
    <p:sldId id="364" r:id="rId82"/>
    <p:sldId id="367" r:id="rId83"/>
    <p:sldId id="374" r:id="rId84"/>
    <p:sldId id="405" r:id="rId85"/>
    <p:sldId id="376" r:id="rId8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1pPr>
    <a:lvl2pPr marL="455590" indent="1589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2pPr>
    <a:lvl3pPr marL="912767" indent="1589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3pPr>
    <a:lvl4pPr marL="1369943" indent="1589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4pPr>
    <a:lvl5pPr marL="1827119" indent="1589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5pPr>
    <a:lvl6pPr marL="2285884" algn="l" defTabSz="914354" rtl="0" eaLnBrk="1" latinLnBrk="0" hangingPunct="1"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6pPr>
    <a:lvl7pPr marL="2743060" algn="l" defTabSz="914354" rtl="0" eaLnBrk="1" latinLnBrk="0" hangingPunct="1"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7pPr>
    <a:lvl8pPr marL="3200236" algn="l" defTabSz="914354" rtl="0" eaLnBrk="1" latinLnBrk="0" hangingPunct="1"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8pPr>
    <a:lvl9pPr marL="3657413" algn="l" defTabSz="914354" rtl="0" eaLnBrk="1" latinLnBrk="0" hangingPunct="1">
      <a:defRPr sz="3800" kern="1200">
        <a:solidFill>
          <a:srgbClr val="000000"/>
        </a:solidFill>
        <a:latin typeface="Cochin" charset="0"/>
        <a:ea typeface="ヒラギノ明朝 ProN W3" charset="-128"/>
        <a:cs typeface="+mn-cs"/>
        <a:sym typeface="Cochin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2016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8FC4DD1-868A-4874-B641-C7AAF5AC2265}" type="datetimeFigureOut">
              <a:rPr lang="en-US"/>
              <a:pPr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935824-3D20-4F35-9E2B-626CCC7B3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3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59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590" algn="l" defTabSz="45559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767" algn="l" defTabSz="45559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9943" algn="l" defTabSz="45559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119" algn="l" defTabSz="455590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4011" algn="l" defTabSz="45679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0813" algn="l" defTabSz="45679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7619" algn="l" defTabSz="45679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4420" algn="l" defTabSz="45679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kills most trauma patients? That’s why ABCD comes first Airway </a:t>
            </a:r>
            <a:r>
              <a:rPr lang="en-US" dirty="0" err="1" smtClean="0"/>
              <a:t>pneuma</a:t>
            </a:r>
            <a:r>
              <a:rPr lang="en-US" dirty="0" smtClean="0"/>
              <a:t> bleed brain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2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circuit consists of vascular access catheters, a pump, an oxygenator, a temperature control system, monitors, and access points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27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acronyms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4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Current data support its use after 10 min of adequate but unsuccessful Advanced Life Support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7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559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-128"/>
              </a:rPr>
              <a:t>Extremely efficient at ventilation, less so with oxygenation</a:t>
            </a:r>
          </a:p>
          <a:p>
            <a:pPr marL="0" marR="0" indent="0" algn="l" defTabSz="45559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-128"/>
              </a:rPr>
              <a:t>At high flow rates (&gt;70% of normal CO), acceptable oxygenation and CO2 clearance can be achieved without any pulmonary gas exchange </a:t>
            </a:r>
          </a:p>
          <a:p>
            <a:pPr marL="666716">
              <a:buNone/>
            </a:pPr>
            <a:r>
              <a:rPr lang="en-US" dirty="0" smtClean="0">
                <a:ea typeface="ＭＳ Ｐゴシック" charset="-128"/>
              </a:rPr>
              <a:t>Used for isolated lung support</a:t>
            </a:r>
          </a:p>
          <a:p>
            <a:pPr marL="0" marR="0" indent="0" algn="l" defTabSz="45559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a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3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the </a:t>
            </a:r>
            <a:r>
              <a:rPr lang="en-US" dirty="0" err="1" smtClean="0"/>
              <a:t>cannulae</a:t>
            </a:r>
            <a:r>
              <a:rPr lang="en-US" dirty="0" smtClean="0"/>
              <a:t> (typically by &gt;2 cm)</a:t>
            </a:r>
          </a:p>
          <a:p>
            <a:r>
              <a:rPr lang="en-US" dirty="0" smtClean="0"/>
              <a:t>Dual</a:t>
            </a:r>
            <a:r>
              <a:rPr lang="en-US" baseline="0" dirty="0" smtClean="0"/>
              <a:t> lumen AVALON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1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31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Little black spots on the periphery of the oxygenator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83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100% oxygen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3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Mvc</a:t>
            </a:r>
            <a:r>
              <a:rPr lang="en-US" dirty="0" smtClean="0"/>
              <a:t> ejection gcs10 obvious </a:t>
            </a:r>
            <a:r>
              <a:rPr lang="en-US" dirty="0" err="1" smtClean="0"/>
              <a:t>resp</a:t>
            </a:r>
            <a:r>
              <a:rPr lang="en-US" dirty="0" smtClean="0"/>
              <a:t> difficulty and hypoxia. Bilateral open femur </a:t>
            </a:r>
            <a:r>
              <a:rPr lang="en-US" dirty="0" err="1" smtClean="0"/>
              <a:t>fx</a:t>
            </a:r>
            <a:r>
              <a:rPr lang="en-US" dirty="0" smtClean="0"/>
              <a:t>, small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sah</a:t>
            </a:r>
            <a:r>
              <a:rPr lang="en-US" baseline="0" dirty="0" smtClean="0"/>
              <a:t>, acetabular fracture. </a:t>
            </a:r>
          </a:p>
          <a:p>
            <a:r>
              <a:rPr lang="en-US" baseline="0" dirty="0" smtClean="0"/>
              <a:t>ABG on arrival 7.14/ 80/ 23/Base excess -16</a:t>
            </a:r>
            <a:endParaRPr lang="en-US" dirty="0" smtClean="0"/>
          </a:p>
          <a:p>
            <a:r>
              <a:rPr lang="en-US" dirty="0" smtClean="0"/>
              <a:t>Ground glass appearance on </a:t>
            </a:r>
            <a:r>
              <a:rPr lang="en-US" dirty="0" err="1" smtClean="0"/>
              <a:t>cxr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44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the holes patched, plenty of volume, ran out of 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93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Oxygenation worsened moved to HFOV </a:t>
            </a:r>
            <a:r>
              <a:rPr lang="en-US" dirty="0" err="1" smtClean="0"/>
              <a:t>almos</a:t>
            </a:r>
            <a:r>
              <a:rPr lang="en-US" dirty="0" smtClean="0"/>
              <a:t> immediately could not oxygenate moved to VV </a:t>
            </a:r>
            <a:r>
              <a:rPr lang="en-US" dirty="0" err="1" smtClean="0"/>
              <a:t>ecmo</a:t>
            </a:r>
            <a:r>
              <a:rPr lang="en-US" dirty="0" smtClean="0"/>
              <a:t>. Arrested and went to VA </a:t>
            </a:r>
            <a:r>
              <a:rPr lang="en-US" dirty="0" err="1" smtClean="0"/>
              <a:t>ecmo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69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days later</a:t>
            </a:r>
          </a:p>
          <a:p>
            <a:r>
              <a:rPr lang="en-US" dirty="0" smtClean="0"/>
              <a:t>Went on to expire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1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  multiple arrests from hypoxia, </a:t>
            </a:r>
            <a:r>
              <a:rPr lang="en-US" dirty="0" err="1" smtClean="0"/>
              <a:t>pulm</a:t>
            </a:r>
            <a:r>
              <a:rPr lang="en-US" dirty="0" smtClean="0"/>
              <a:t> edema from left heart failure and volume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7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Inserted </a:t>
            </a:r>
            <a:r>
              <a:rPr lang="en-US" dirty="0" err="1" smtClean="0"/>
              <a:t>ecmo</a:t>
            </a:r>
            <a:r>
              <a:rPr lang="en-US" dirty="0" smtClean="0"/>
              <a:t> and he survived but unfortunately </a:t>
            </a:r>
            <a:r>
              <a:rPr lang="en-US" dirty="0" err="1" smtClean="0"/>
              <a:t>vegitative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9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nurses love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he really has is energy </a:t>
            </a:r>
            <a:r>
              <a:rPr lang="en-US" dirty="0" err="1" smtClean="0"/>
              <a:t>backruptcy</a:t>
            </a:r>
            <a:r>
              <a:rPr lang="en-US" dirty="0" smtClean="0"/>
              <a:t>. He is out of gas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need oxygen? Remember what it does. A fire smothers without</a:t>
            </a:r>
            <a:r>
              <a:rPr lang="en-US" baseline="0" dirty="0" smtClean="0"/>
              <a:t> O2, so do we because we need it to </a:t>
            </a:r>
            <a:r>
              <a:rPr lang="en-US" baseline="0" dirty="0" err="1" smtClean="0"/>
              <a:t>mke</a:t>
            </a:r>
            <a:r>
              <a:rPr lang="en-US" baseline="0" dirty="0" smtClean="0"/>
              <a:t> energy to keep us running.</a:t>
            </a:r>
          </a:p>
          <a:p>
            <a:r>
              <a:rPr lang="en-US" dirty="0" smtClean="0"/>
              <a:t>Follow a glucose molecule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need oxygen? Remember what it does. A fire smothers without</a:t>
            </a:r>
            <a:r>
              <a:rPr lang="en-US" baseline="0" dirty="0" smtClean="0"/>
              <a:t> O2, so do we because we need it to </a:t>
            </a:r>
            <a:r>
              <a:rPr lang="en-US" baseline="0" dirty="0" err="1" smtClean="0"/>
              <a:t>mke</a:t>
            </a:r>
            <a:r>
              <a:rPr lang="en-US" baseline="0" dirty="0" smtClean="0"/>
              <a:t> energy to keep us running.</a:t>
            </a:r>
          </a:p>
          <a:p>
            <a:r>
              <a:rPr lang="en-US" dirty="0" smtClean="0"/>
              <a:t>Follow a glucose molecule</a:t>
            </a:r>
          </a:p>
          <a:p>
            <a:r>
              <a:rPr lang="en-US" dirty="0" smtClean="0"/>
              <a:t>Lactate</a:t>
            </a:r>
            <a:r>
              <a:rPr lang="en-US" baseline="0" dirty="0" smtClean="0"/>
              <a:t> builds up. Lactic acidosis- lactate not bad just unfinished combustion.</a:t>
            </a:r>
          </a:p>
          <a:p>
            <a:r>
              <a:rPr lang="en-US" baseline="0" dirty="0" smtClean="0"/>
              <a:t>When </a:t>
            </a:r>
            <a:r>
              <a:rPr lang="en-US" baseline="0" dirty="0" err="1" smtClean="0"/>
              <a:t>yu</a:t>
            </a:r>
            <a:r>
              <a:rPr lang="en-US" baseline="0" dirty="0" smtClean="0"/>
              <a:t> get your car inspected they look at the </a:t>
            </a:r>
            <a:r>
              <a:rPr lang="en-US" baseline="0" dirty="0" err="1" smtClean="0"/>
              <a:t>exaust</a:t>
            </a:r>
            <a:r>
              <a:rPr lang="en-US" baseline="0" dirty="0" smtClean="0"/>
              <a:t> to make sure you are burning the right mixture of air and gas. If not combusting it </a:t>
            </a:r>
            <a:r>
              <a:rPr lang="en-US" baseline="0" dirty="0" err="1" smtClean="0"/>
              <a:t>yyou</a:t>
            </a:r>
            <a:r>
              <a:rPr lang="en-US" baseline="0" dirty="0" smtClean="0"/>
              <a:t> are releasing </a:t>
            </a:r>
            <a:r>
              <a:rPr lang="en-US" baseline="0" dirty="0" err="1" smtClean="0"/>
              <a:t>hydroarbons</a:t>
            </a:r>
            <a:r>
              <a:rPr lang="en-US" baseline="0" dirty="0" smtClean="0"/>
              <a:t> unnecessarily. Same here, Unable to burn the fuel so this is the left overs.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8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Carry</a:t>
            </a:r>
            <a:r>
              <a:rPr lang="en-US" baseline="0" dirty="0" smtClean="0"/>
              <a:t> electrons safely through to join with oxygen and create energy.</a:t>
            </a:r>
          </a:p>
          <a:p>
            <a:r>
              <a:rPr lang="en-US" baseline="0" dirty="0" smtClean="0"/>
              <a:t>Problem is with hypoxia and no acceptor the electrons build up and when any O2 is available start jumping off leading to free radicles cell damage and </a:t>
            </a:r>
            <a:r>
              <a:rPr lang="en-US" baseline="0" dirty="0" err="1" smtClean="0"/>
              <a:t>ultimatley</a:t>
            </a:r>
            <a:r>
              <a:rPr lang="en-US" baseline="0" dirty="0" smtClean="0"/>
              <a:t> death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4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</a:t>
            </a:r>
            <a:r>
              <a:rPr lang="en-US" dirty="0" err="1" smtClean="0"/>
              <a:t>yu</a:t>
            </a:r>
            <a:r>
              <a:rPr lang="en-US" dirty="0" smtClean="0"/>
              <a:t> slow the explosion with reperfusion?? </a:t>
            </a:r>
            <a:r>
              <a:rPr lang="en-US" baseline="0" dirty="0" smtClean="0"/>
              <a:t> Carbon monoxide </a:t>
            </a:r>
            <a:r>
              <a:rPr lang="en-US" baseline="0" dirty="0" err="1" smtClean="0"/>
              <a:t>poisonus</a:t>
            </a:r>
            <a:r>
              <a:rPr lang="en-US" baseline="0" dirty="0" smtClean="0"/>
              <a:t>&lt; hydrogen </a:t>
            </a:r>
            <a:r>
              <a:rPr lang="en-US" baseline="0" dirty="0" err="1" smtClean="0"/>
              <a:t>sulphide</a:t>
            </a:r>
            <a:r>
              <a:rPr lang="en-US" baseline="0" dirty="0" smtClean="0"/>
              <a:t> poison? Cyanide poison? Nitric oxide poison? Indeed all are. So why does our body produce minute amounts of them?</a:t>
            </a:r>
          </a:p>
          <a:p>
            <a:r>
              <a:rPr lang="en-US" baseline="0" dirty="0" smtClean="0"/>
              <a:t>May be here to slow the </a:t>
            </a:r>
            <a:r>
              <a:rPr lang="en-US" baseline="0" dirty="0" err="1" smtClean="0"/>
              <a:t>reving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engin</a:t>
            </a:r>
            <a:r>
              <a:rPr lang="en-US" baseline="0" dirty="0" smtClean="0"/>
              <a:t> with reperfusion by blocking electron flow or slowing the transmittal keep the </a:t>
            </a:r>
            <a:r>
              <a:rPr lang="en-US" baseline="0" dirty="0" err="1" smtClean="0"/>
              <a:t>mitochondrium</a:t>
            </a:r>
            <a:r>
              <a:rPr lang="en-US" baseline="0" dirty="0" smtClean="0"/>
              <a:t> from dying and saves the ell.</a:t>
            </a:r>
          </a:p>
          <a:p>
            <a:r>
              <a:rPr lang="en-US" baseline="0" dirty="0" smtClean="0"/>
              <a:t>Already doing with hypothermia post arrest.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4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56% of the 5437 adult patients survived ECMO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CardioHelp</a:t>
            </a:r>
            <a:r>
              <a:rPr lang="en-US" dirty="0" smtClean="0"/>
              <a:t>  20 pounds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5824-3D20-4F35-9E2B-626CCC7B3C4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1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1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4" y="254000"/>
            <a:ext cx="7696201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2" y="254000"/>
            <a:ext cx="6781800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1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899" y="2374901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2" y="254000"/>
            <a:ext cx="6781800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9031"/>
            <a:ext cx="13000284" cy="9744569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32 w 5184"/>
                  <a:gd name="T3" fmla="*/ 3159 h 3159"/>
                  <a:gd name="T4" fmla="*/ 5232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2 w 556"/>
                  <a:gd name="T5" fmla="*/ 3159 h 3159"/>
                  <a:gd name="T6" fmla="*/ 562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600">
                <a:cs typeface="+mn-cs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4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4 w 251"/>
                <a:gd name="T7" fmla="*/ 12 h 12"/>
                <a:gd name="T8" fmla="*/ 254 w 251"/>
                <a:gd name="T9" fmla="*/ 0 h 12"/>
                <a:gd name="T10" fmla="*/ 254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687 w 251"/>
                <a:gd name="T5" fmla="*/ 12 h 12"/>
                <a:gd name="T6" fmla="*/ 687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6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69 w 4724"/>
                  <a:gd name="T7" fmla="*/ 12 h 12"/>
                  <a:gd name="T8" fmla="*/ 4769 w 4724"/>
                  <a:gd name="T9" fmla="*/ 0 h 12"/>
                  <a:gd name="T10" fmla="*/ 476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600">
                  <a:cs typeface="+mn-cs"/>
                </a:endParaRPr>
              </a:p>
            </p:txBody>
          </p:sp>
        </p:grpSp>
      </p:grpSp>
      <p:sp>
        <p:nvSpPr>
          <p:cNvPr id="15771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517227" y="2840285"/>
            <a:ext cx="10078720" cy="2036516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77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17227" y="5527040"/>
            <a:ext cx="9103360" cy="2492587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6F8FC9-6BC8-4110-8C7B-9C253D6650B5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68427" y="8886613"/>
            <a:ext cx="4118187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F6FA0-437F-4F4B-A698-B903E530D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812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32797-7E13-452E-BF08-ED398C96349B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02154-F14B-4CD6-8B40-C2A5793FF7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329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230" indent="0">
              <a:buNone/>
              <a:defRPr sz="2600"/>
            </a:lvl2pPr>
            <a:lvl3pPr marL="1300460" indent="0">
              <a:buNone/>
              <a:defRPr sz="2300"/>
            </a:lvl3pPr>
            <a:lvl4pPr marL="1950690" indent="0">
              <a:buNone/>
              <a:defRPr sz="2000"/>
            </a:lvl4pPr>
            <a:lvl5pPr marL="2600919" indent="0">
              <a:buNone/>
              <a:defRPr sz="2000"/>
            </a:lvl5pPr>
            <a:lvl6pPr marL="3251149" indent="0">
              <a:buNone/>
              <a:defRPr sz="2000"/>
            </a:lvl6pPr>
            <a:lvl7pPr marL="3901379" indent="0">
              <a:buNone/>
              <a:defRPr sz="2000"/>
            </a:lvl7pPr>
            <a:lvl8pPr marL="4551609" indent="0">
              <a:buNone/>
              <a:defRPr sz="2000"/>
            </a:lvl8pPr>
            <a:lvl9pPr marL="5201839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393D0-25FC-477B-B170-8FBDCCA4D663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D6656-AB2B-4E85-B370-B6D6F8172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71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9A650-1682-45CA-889A-0AAFE6BF48FE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D98A04-1CDC-489D-98EB-A98971871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554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ECFA5-FE1F-4991-84B3-732C6FA03AE2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1F557-0E3A-4412-A1AF-49E88A8319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1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651D0-BAF7-4226-8A13-5535D21F096A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302AD-F51E-4C8A-B719-6741BAFA7C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446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048F2-FE64-4323-A421-5F6B7A5F7FD5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DE3A9-2E3B-4802-AE8D-BE0FC6080B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806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8DEBF-276B-40C4-B784-DF03BEAB4D27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41D63-7628-483F-893F-0FA376BEAB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66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27088A-FB9F-4696-BDD8-9004EEACC2CD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55756-FB98-45C8-A255-83F8E1EC2E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21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F3589-4494-4DEF-A7BB-09A10FF82BF4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633D5-126B-44C2-B688-753443E259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521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3947" y="433494"/>
            <a:ext cx="2682240" cy="82363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7227" y="433494"/>
            <a:ext cx="7829973" cy="82363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06142-4F73-4DA7-ADA5-137D33D816DB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1FD5F-190E-46A4-A35D-1DE1274F5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24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17227" y="2817707"/>
            <a:ext cx="10728960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7227" y="5852160"/>
            <a:ext cx="10728960" cy="28177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12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202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801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17227" y="433494"/>
            <a:ext cx="10728960" cy="82363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018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17227" y="2817707"/>
            <a:ext cx="10728960" cy="585216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422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80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5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17226" y="2817707"/>
            <a:ext cx="5256107" cy="5852160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0080" y="2817707"/>
            <a:ext cx="5256107" cy="58521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B12F4-D0FB-402F-B7B0-6B21670EFFC6}" type="datetime4">
              <a:rPr lang="en-US" smtClean="0"/>
              <a:pPr/>
              <a:t>April 21, 2015</a:t>
            </a:fld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75249-1CB5-4E78-993C-6E613895E0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4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374901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374901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4" y="254000"/>
            <a:ext cx="7696201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374901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1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4" y="254000"/>
            <a:ext cx="7696201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374901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1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374901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374901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699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24" y="254000"/>
            <a:ext cx="7696201" cy="8699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99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99"/>
            <a:ext cx="8624887" cy="643572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99"/>
            <a:ext cx="5775324" cy="6435725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  <a:prstGeom prst="rect">
            <a:avLst/>
          </a:prstGeom>
        </p:spPr>
        <p:txBody>
          <a:bodyPr vert="horz" lIns="91361" tIns="45678" rIns="91361" bIns="45678"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99"/>
            <a:ext cx="11703050" cy="643572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7"/>
            <a:ext cx="2925761" cy="6727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7"/>
            <a:ext cx="8624887" cy="672782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1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1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700"/>
            <a:ext cx="1466850" cy="6692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700"/>
            <a:ext cx="4248149" cy="669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99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799" indent="0" algn="ctr">
              <a:buNone/>
              <a:defRPr/>
            </a:lvl2pPr>
            <a:lvl3pPr marL="913603" indent="0" algn="ctr">
              <a:buNone/>
              <a:defRPr/>
            </a:lvl3pPr>
            <a:lvl4pPr marL="1370403" indent="0" algn="ctr">
              <a:buNone/>
              <a:defRPr/>
            </a:lvl4pPr>
            <a:lvl5pPr marL="1827208" indent="0" algn="ctr">
              <a:buNone/>
              <a:defRPr/>
            </a:lvl5pPr>
            <a:lvl6pPr marL="2284011" indent="0" algn="ctr">
              <a:buNone/>
              <a:defRPr/>
            </a:lvl6pPr>
            <a:lvl7pPr marL="2740813" indent="0" algn="ctr">
              <a:buNone/>
              <a:defRPr/>
            </a:lvl7pPr>
            <a:lvl8pPr marL="3197619" indent="0" algn="ctr">
              <a:buNone/>
              <a:defRPr/>
            </a:lvl8pPr>
            <a:lvl9pPr marL="36544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361" tIns="45678" rIns="91361" bIns="45678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9" indent="0">
              <a:buNone/>
              <a:defRPr sz="1800"/>
            </a:lvl2pPr>
            <a:lvl3pPr marL="913603" indent="0">
              <a:buNone/>
              <a:defRPr sz="1600"/>
            </a:lvl3pPr>
            <a:lvl4pPr marL="1370403" indent="0">
              <a:buNone/>
              <a:defRPr sz="1400"/>
            </a:lvl4pPr>
            <a:lvl5pPr marL="1827208" indent="0">
              <a:buNone/>
              <a:defRPr sz="1400"/>
            </a:lvl5pPr>
            <a:lvl6pPr marL="2284011" indent="0">
              <a:buNone/>
              <a:defRPr sz="1400"/>
            </a:lvl6pPr>
            <a:lvl7pPr marL="2740813" indent="0">
              <a:buNone/>
              <a:defRPr sz="1400"/>
            </a:lvl7pPr>
            <a:lvl8pPr marL="3197619" indent="0">
              <a:buNone/>
              <a:defRPr sz="1400"/>
            </a:lvl8pPr>
            <a:lvl9pPr marL="36544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774702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774702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61" tIns="45678" rIns="91361" bIns="4567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603" indent="0">
              <a:buNone/>
              <a:defRPr sz="1800" b="1"/>
            </a:lvl3pPr>
            <a:lvl4pPr marL="1370403" indent="0">
              <a:buNone/>
              <a:defRPr sz="1600" b="1"/>
            </a:lvl4pPr>
            <a:lvl5pPr marL="1827208" indent="0">
              <a:buNone/>
              <a:defRPr sz="1600" b="1"/>
            </a:lvl5pPr>
            <a:lvl6pPr marL="2284011" indent="0">
              <a:buNone/>
              <a:defRPr sz="1600" b="1"/>
            </a:lvl6pPr>
            <a:lvl7pPr marL="2740813" indent="0">
              <a:buNone/>
              <a:defRPr sz="1600" b="1"/>
            </a:lvl7pPr>
            <a:lvl8pPr marL="3197619" indent="0">
              <a:buNone/>
              <a:defRPr sz="1600" b="1"/>
            </a:lvl8pPr>
            <a:lvl9pPr marL="36544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9" y="388963"/>
            <a:ext cx="4278313" cy="1652587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49" y="6827839"/>
            <a:ext cx="7802563" cy="806450"/>
          </a:xfrm>
          <a:prstGeom prst="rect">
            <a:avLst/>
          </a:prstGeom>
        </p:spPr>
        <p:txBody>
          <a:bodyPr vert="horz" lIns="91361" tIns="45678" rIns="91361" bIns="45678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49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6799" indent="0">
              <a:buNone/>
              <a:defRPr sz="2800"/>
            </a:lvl2pPr>
            <a:lvl3pPr marL="913603" indent="0">
              <a:buNone/>
              <a:defRPr sz="2400"/>
            </a:lvl3pPr>
            <a:lvl4pPr marL="1370403" indent="0">
              <a:buNone/>
              <a:defRPr sz="2000"/>
            </a:lvl4pPr>
            <a:lvl5pPr marL="1827208" indent="0">
              <a:buNone/>
              <a:defRPr sz="2000"/>
            </a:lvl5pPr>
            <a:lvl6pPr marL="2284011" indent="0">
              <a:buNone/>
              <a:defRPr sz="2000"/>
            </a:lvl6pPr>
            <a:lvl7pPr marL="2740813" indent="0">
              <a:buNone/>
              <a:defRPr sz="2000"/>
            </a:lvl7pPr>
            <a:lvl8pPr marL="3197619" indent="0">
              <a:buNone/>
              <a:defRPr sz="2000"/>
            </a:lvl8pPr>
            <a:lvl9pPr marL="3654420" indent="0">
              <a:buNone/>
              <a:defRPr sz="2000"/>
            </a:lvl9pPr>
          </a:lstStyle>
          <a:p>
            <a:pPr lvl="0"/>
            <a:endParaRPr lang="en-US" noProof="0" smtClean="0">
              <a:sym typeface="Cochi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49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100"/>
            </a:lvl2pPr>
            <a:lvl3pPr marL="913603" indent="0">
              <a:buNone/>
              <a:defRPr sz="1000"/>
            </a:lvl3pPr>
            <a:lvl4pPr marL="1370403" indent="0">
              <a:buNone/>
              <a:defRPr sz="900"/>
            </a:lvl4pPr>
            <a:lvl5pPr marL="1827208" indent="0">
              <a:buNone/>
              <a:defRPr sz="900"/>
            </a:lvl5pPr>
            <a:lvl6pPr marL="2284011" indent="0">
              <a:buNone/>
              <a:defRPr sz="900"/>
            </a:lvl6pPr>
            <a:lvl7pPr marL="2740813" indent="0">
              <a:buNone/>
              <a:defRPr sz="900"/>
            </a:lvl7pPr>
            <a:lvl8pPr marL="3197619" indent="0">
              <a:buNone/>
              <a:defRPr sz="900"/>
            </a:lvl8pPr>
            <a:lvl9pPr marL="36544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562975"/>
          </a:xfrm>
          <a:prstGeom prst="rect">
            <a:avLst/>
          </a:prstGeom>
        </p:spPr>
        <p:txBody>
          <a:bodyPr vert="eaVert" lIns="91361" tIns="45678" rIns="91361" bIns="4567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56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1"/>
            <a:ext cx="104648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1"/>
            <a:ext cx="5041900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7344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31822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476299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20776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63667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217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278509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353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192112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1" y="254001"/>
            <a:ext cx="92456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1" y="2374901"/>
            <a:ext cx="9245601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615918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60395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504872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47763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92240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50250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307060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63874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220663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1" y="254001"/>
            <a:ext cx="92456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1" y="2374901"/>
            <a:ext cx="9245601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615918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60395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504872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47763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92240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50250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307060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63874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220663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9031"/>
            <a:ext cx="13000284" cy="9744569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32 w 5184"/>
                <a:gd name="T3" fmla="*/ 3159 h 3159"/>
                <a:gd name="T4" fmla="*/ 5232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2 w 556"/>
                <a:gd name="T5" fmla="*/ 3159 h 3159"/>
                <a:gd name="T6" fmla="*/ 562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6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69 w 4724"/>
                  <a:gd name="T7" fmla="*/ 12 h 12"/>
                  <a:gd name="T8" fmla="*/ 4769 w 4724"/>
                  <a:gd name="T9" fmla="*/ 0 h 12"/>
                  <a:gd name="T10" fmla="*/ 476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600">
                  <a:cs typeface="+mn-cs"/>
                </a:endParaRPr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687 w 251"/>
                  <a:gd name="T5" fmla="*/ 12 h 12"/>
                  <a:gd name="T6" fmla="*/ 687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4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4 w 251"/>
                  <a:gd name="T7" fmla="*/ 12 h 12"/>
                  <a:gd name="T8" fmla="*/ 254 w 251"/>
                  <a:gd name="T9" fmla="*/ 0 h 12"/>
                  <a:gd name="T10" fmla="*/ 254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600">
                  <a:cs typeface="+mn-cs"/>
                </a:endParaRPr>
              </a:p>
            </p:txBody>
          </p:sp>
        </p:grpSp>
      </p:grpSp>
      <p:sp>
        <p:nvSpPr>
          <p:cNvPr id="15668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517227" y="433494"/>
            <a:ext cx="10728960" cy="20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668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17227" y="2817707"/>
            <a:ext cx="1072896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66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17227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9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8886613"/>
            <a:ext cx="4118187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9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36854" y="8886613"/>
            <a:ext cx="2709333" cy="6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D2D21EA-DE6B-694F-9DFB-DF5A9D4CA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650230"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1300460"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950690"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2600919" algn="l" rtl="0" eaLnBrk="1" fontAlgn="base" hangingPunct="1">
        <a:spcBef>
          <a:spcPct val="0"/>
        </a:spcBef>
        <a:spcAft>
          <a:spcPct val="0"/>
        </a:spcAft>
        <a:defRPr sz="6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487672" indent="-487672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4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1056623" indent="-40639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4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625575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2275804" indent="-32511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926034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3576264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4226494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4876724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5526954" indent="-325115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1"/>
            <a:ext cx="104648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1"/>
            <a:ext cx="5041900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7344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31822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476299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20776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63667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217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278509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353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192112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1"/>
            <a:ext cx="104648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2374901"/>
            <a:ext cx="10464801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7344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31822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476299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20776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63667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217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278509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353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192112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1"/>
            <a:ext cx="104648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1" y="2374901"/>
            <a:ext cx="3962401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587344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31822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476299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20776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63667" indent="-320659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217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278509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35300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192112" indent="-321976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730501"/>
            <a:ext cx="10464801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0800" dir="135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342882" indent="-342882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1pPr>
      <a:lvl2pPr marL="742912" indent="-285736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2pPr>
      <a:lvl3pPr marL="1142941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3pPr>
      <a:lvl4pPr marL="1600119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4pPr>
      <a:lvl5pPr marL="2057295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1"/>
            <a:ext cx="10464801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dir="2700000" algn="ctr" rotWithShape="0">
              <a:srgbClr val="F9F8ED">
                <a:alpha val="74997"/>
              </a:srgbClr>
            </a:outerShdw>
          </a:effec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666716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111193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555671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98561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443038" indent="-349233" algn="l" rtl="0" eaLnBrk="0" fontAlgn="base" hangingPunct="0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901019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357813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814616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271417" indent="-350532" algn="l" rtl="0" fontAlgn="base">
        <a:spcBef>
          <a:spcPts val="39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6896099"/>
            <a:ext cx="10464801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0800" dir="135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342882" indent="-342882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1pPr>
      <a:lvl2pPr marL="742912" indent="-285736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2pPr>
      <a:lvl3pPr marL="1142941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3pPr>
      <a:lvl4pPr marL="1600119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4pPr>
      <a:lvl5pPr marL="2057295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409700"/>
            <a:ext cx="5867401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0800" dir="135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50751" tIns="50751" rIns="50751" bIns="5075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800601"/>
            <a:ext cx="5867401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0800" dir="135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50751" tIns="50751" rIns="50751" bIns="507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charset="0"/>
              </a:rPr>
              <a:t>Click to edit Master text styles</a:t>
            </a:r>
          </a:p>
          <a:p>
            <a:pPr lvl="1"/>
            <a:r>
              <a:rPr lang="en-US">
                <a:sym typeface="Copperplate" charset="0"/>
              </a:rPr>
              <a:t>Second level</a:t>
            </a:r>
          </a:p>
          <a:p>
            <a:pPr lvl="2"/>
            <a:r>
              <a:rPr lang="en-US">
                <a:sym typeface="Copperplate" charset="0"/>
              </a:rPr>
              <a:t>Third level</a:t>
            </a:r>
          </a:p>
          <a:p>
            <a:pPr lvl="3"/>
            <a:r>
              <a:rPr lang="en-US">
                <a:sym typeface="Copperplate" charset="0"/>
              </a:rPr>
              <a:t>Fourth level</a:t>
            </a:r>
          </a:p>
          <a:p>
            <a:pPr lvl="4"/>
            <a:r>
              <a:rPr lang="en-US">
                <a:sym typeface="Copperplate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342882" indent="-342882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1pPr>
      <a:lvl2pPr marL="742912" indent="-285736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2pPr>
      <a:lvl3pPr marL="1142941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3pPr>
      <a:lvl4pPr marL="1600119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4pPr>
      <a:lvl5pPr marL="2057295" indent="-228589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6pPr>
      <a:lvl7pPr marL="9136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7pPr>
      <a:lvl8pPr marL="1370403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8pPr>
      <a:lvl9pPr marL="1827208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774701"/>
            <a:ext cx="10464801" cy="817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51" tIns="50751" rIns="50751" bIns="507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charset="0"/>
              </a:rPr>
              <a:t>Click to edit Master text styles</a:t>
            </a:r>
          </a:p>
          <a:p>
            <a:pPr lvl="1"/>
            <a:r>
              <a:rPr lang="en-US">
                <a:sym typeface="Cochin" charset="0"/>
              </a:rPr>
              <a:t>Second level</a:t>
            </a:r>
          </a:p>
          <a:p>
            <a:pPr lvl="2"/>
            <a:r>
              <a:rPr lang="en-US">
                <a:sym typeface="Cochin" charset="0"/>
              </a:rPr>
              <a:t>Third level</a:t>
            </a:r>
          </a:p>
          <a:p>
            <a:pPr lvl="3"/>
            <a:r>
              <a:rPr lang="en-US">
                <a:sym typeface="Cochin" charset="0"/>
              </a:rPr>
              <a:t>Fourth level</a:t>
            </a:r>
          </a:p>
          <a:p>
            <a:pPr lvl="4"/>
            <a:r>
              <a:rPr lang="en-US">
                <a:sym typeface="Cochi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5pPr>
      <a:lvl6pPr marL="456799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6pPr>
      <a:lvl7pPr marL="9136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7pPr>
      <a:lvl8pPr marL="1370403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8pPr>
      <a:lvl9pPr marL="1827208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charset="0"/>
          <a:ea typeface="ヒラギノ明朝 ProN W3" charset="0"/>
          <a:cs typeface="ヒラギノ明朝 ProN W3" charset="0"/>
          <a:sym typeface="Copperplate" charset="0"/>
        </a:defRPr>
      </a:lvl9pPr>
    </p:titleStyle>
    <p:bodyStyle>
      <a:lvl1pPr marL="615918" indent="-349233" algn="l" rtl="0" eaLnBrk="0" fontAlgn="base" hangingPunct="0">
        <a:spcBef>
          <a:spcPts val="64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1pPr>
      <a:lvl2pPr marL="1060395" indent="-349233" algn="l" rtl="0" eaLnBrk="0" fontAlgn="base" hangingPunct="0">
        <a:spcBef>
          <a:spcPts val="64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2pPr>
      <a:lvl3pPr marL="1504872" indent="-349233" algn="l" rtl="0" eaLnBrk="0" fontAlgn="base" hangingPunct="0">
        <a:spcBef>
          <a:spcPts val="64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3pPr>
      <a:lvl4pPr marL="1947763" indent="-349233" algn="l" rtl="0" eaLnBrk="0" fontAlgn="base" hangingPunct="0">
        <a:spcBef>
          <a:spcPts val="64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4pPr>
      <a:lvl5pPr marL="2392240" indent="-349233" algn="l" rtl="0" eaLnBrk="0" fontAlgn="base" hangingPunct="0">
        <a:spcBef>
          <a:spcPts val="6499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5pPr>
      <a:lvl6pPr marL="2850250" indent="-350532" algn="l" rtl="0" fontAlgn="base">
        <a:spcBef>
          <a:spcPts val="6498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6pPr>
      <a:lvl7pPr marL="3307060" indent="-350532" algn="l" rtl="0" fontAlgn="base">
        <a:spcBef>
          <a:spcPts val="6498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7pPr>
      <a:lvl8pPr marL="3763874" indent="-350532" algn="l" rtl="0" fontAlgn="base">
        <a:spcBef>
          <a:spcPts val="6498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8pPr>
      <a:lvl9pPr marL="4220663" indent="-350532" algn="l" rtl="0" fontAlgn="base">
        <a:spcBef>
          <a:spcPts val="6498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charset="0"/>
        </a:defRPr>
      </a:lvl9pPr>
    </p:bodyStyle>
    <p:otherStyle>
      <a:defPPr>
        <a:defRPr lang="en-US"/>
      </a:defPPr>
      <a:lvl1pPr marL="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0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8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11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3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19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20" algn="l" defTabSz="4567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2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Cestero%20RF%5bAuthor%5d&amp;cauthor=true&amp;cauthor_uid=24747460" TargetMode="External"/><Relationship Id="rId13" Type="http://schemas.openxmlformats.org/officeDocument/2006/relationships/image" Target="../media/image5.jpg"/><Relationship Id="rId3" Type="http://schemas.openxmlformats.org/officeDocument/2006/relationships/hyperlink" Target="http://www.ncbi.nlm.nih.gov/pubmed/?term=Okoye%20OT%5bAuthor%5d&amp;cauthor=true&amp;cauthor_uid=24747460" TargetMode="External"/><Relationship Id="rId7" Type="http://schemas.openxmlformats.org/officeDocument/2006/relationships/hyperlink" Target="http://www.ncbi.nlm.nih.gov/pubmed/?term=Martin%20RS%5bAuthor%5d&amp;cauthor=true&amp;cauthor_uid=24747460" TargetMode="External"/><Relationship Id="rId12" Type="http://schemas.openxmlformats.org/officeDocument/2006/relationships/hyperlink" Target="http://www.ncbi.nlm.nih.gov/pubmed/?term=Cannon%20JW%5bAuthor%5d&amp;cauthor=true&amp;cauthor_uid=24747460" TargetMode="External"/><Relationship Id="rId2" Type="http://schemas.openxmlformats.org/officeDocument/2006/relationships/hyperlink" Target="http://www.ncbi.nlm.nih.gov/pubmed/?term=Guirand%20DM%5bAuthor%5d&amp;cauthor=true&amp;cauthor_uid=24747460" TargetMode="External"/><Relationship Id="rId1" Type="http://schemas.openxmlformats.org/officeDocument/2006/relationships/slideLayout" Target="../slideLayouts/slideLayout123.xml"/><Relationship Id="rId6" Type="http://schemas.openxmlformats.org/officeDocument/2006/relationships/hyperlink" Target="http://www.ncbi.nlm.nih.gov/pubmed/?term=Aden%20JK%5bAuthor%5d&amp;cauthor=true&amp;cauthor_uid=24747460" TargetMode="External"/><Relationship Id="rId11" Type="http://schemas.openxmlformats.org/officeDocument/2006/relationships/hyperlink" Target="http://www.ncbi.nlm.nih.gov/pubmed/?term=Inaba%20K%5bAuthor%5d&amp;cauthor=true&amp;cauthor_uid=24747460" TargetMode="External"/><Relationship Id="rId5" Type="http://schemas.openxmlformats.org/officeDocument/2006/relationships/hyperlink" Target="http://www.ncbi.nlm.nih.gov/pubmed/?term=Mansfield%20NJ%5bAuthor%5d&amp;cauthor=true&amp;cauthor_uid=24747460" TargetMode="External"/><Relationship Id="rId10" Type="http://schemas.openxmlformats.org/officeDocument/2006/relationships/hyperlink" Target="http://www.ncbi.nlm.nih.gov/pubmed/?term=Pranikoff%20T%5bAuthor%5d&amp;cauthor=true&amp;cauthor_uid=24747460" TargetMode="External"/><Relationship Id="rId4" Type="http://schemas.openxmlformats.org/officeDocument/2006/relationships/hyperlink" Target="http://www.ncbi.nlm.nih.gov/pubmed/?term=Schmidt%20BS%5bAuthor%5d&amp;cauthor=true&amp;cauthor_uid=24747460" TargetMode="External"/><Relationship Id="rId9" Type="http://schemas.openxmlformats.org/officeDocument/2006/relationships/hyperlink" Target="http://www.ncbi.nlm.nih.gov/pubmed/?term=Hines%20MH%5bAuthor%5d&amp;cauthor=true&amp;cauthor_uid=24747460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oleObject" Target="../embeddings/oleObject1.bin"/><Relationship Id="rId7" Type="http://schemas.openxmlformats.org/officeDocument/2006/relationships/hyperlink" Target="http://dx.doi.org/10.1186/s13017-015-0006-9" TargetMode="External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ncbi.nlm.nih.gov/pmc/articles/PMC4359487/" TargetMode="External"/><Relationship Id="rId5" Type="http://schemas.openxmlformats.org/officeDocument/2006/relationships/image" Target="../media/image28.png"/><Relationship Id="rId4" Type="http://schemas.openxmlformats.org/officeDocument/2006/relationships/package" Target="../embeddings/Microsoft_Word_Document1.docx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When All Else Fails-</a:t>
            </a:r>
            <a:br>
              <a:rPr lang="en-US" dirty="0" smtClean="0"/>
            </a:br>
            <a:r>
              <a:rPr lang="en-US" dirty="0" smtClean="0"/>
              <a:t>ECMO for Trauma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Is It Time?</a:t>
            </a:r>
            <a:endParaRPr lang="en-US" dirty="0"/>
          </a:p>
        </p:txBody>
      </p:sp>
      <p:pic>
        <p:nvPicPr>
          <p:cNvPr id="6" name="Picture 5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6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little O2 too late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360" b="16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5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Modulation of the apoptosis process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6" t="231" r="-299"/>
          <a:stretch/>
        </p:blipFill>
        <p:spPr>
          <a:xfrm>
            <a:off x="1778000" y="2831355"/>
            <a:ext cx="9430437" cy="6922245"/>
          </a:xfrm>
        </p:spPr>
      </p:pic>
    </p:spTree>
    <p:extLst>
      <p:ext uri="{BB962C8B-B14F-4D97-AF65-F5344CB8AC3E}">
        <p14:creationId xmlns:p14="http://schemas.microsoft.com/office/powerpoint/2010/main" val="24661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Resuscitation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stressed to the maximum of their physiology</a:t>
            </a:r>
          </a:p>
          <a:p>
            <a:r>
              <a:rPr lang="en-US" dirty="0" smtClean="0"/>
              <a:t>Now we ask for the tissue to do more.. Push through this period of global hypoxia, reperfusion and oxygen debt. How?</a:t>
            </a:r>
          </a:p>
          <a:p>
            <a:r>
              <a:rPr lang="en-US" dirty="0" smtClean="0"/>
              <a:t>Drive the maximally stressed, energy depleted heart to do more???</a:t>
            </a:r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790700"/>
            <a:ext cx="11938000" cy="79629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Resuscitation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1713080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800" y="304800"/>
            <a:ext cx="11049000" cy="2585323"/>
          </a:xfrm>
          <a:prstGeom prst="rect">
            <a:avLst/>
          </a:prstGeom>
          <a:solidFill>
            <a:schemeClr val="tx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If I can’t change the rules of the game, can I change the tokens we are playing with?</a:t>
            </a:r>
            <a:endParaRPr lang="en-US" sz="5400" dirty="0"/>
          </a:p>
        </p:txBody>
      </p:sp>
      <p:pic>
        <p:nvPicPr>
          <p:cNvPr id="5" name="Picture 4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8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Extracorporeal </a:t>
            </a:r>
            <a:r>
              <a:rPr lang="en-US" dirty="0">
                <a:ea typeface="+mj-ea"/>
                <a:cs typeface="+mj-cs"/>
              </a:rPr>
              <a:t>membrane </a:t>
            </a:r>
            <a:r>
              <a:rPr lang="en-US" dirty="0" smtClean="0">
                <a:ea typeface="+mj-ea"/>
                <a:cs typeface="+mj-cs"/>
              </a:rPr>
              <a:t>oxygenation (ECMO)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Form of partial cardiopulmonary bypass used for respiratory and/or cardiac support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>
              <a:ea typeface="ＭＳ Ｐゴシック" charset="-128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images-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63800" y="5029200"/>
            <a:ext cx="85435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00"/>
            <a:ext cx="13004800" cy="80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7315200" cy="9753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Cardiohelp</a:t>
            </a:r>
            <a:r>
              <a:rPr lang="en-US" sz="3600" dirty="0" smtClean="0"/>
              <a:t> Transport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10" t="-1669"/>
          <a:stretch/>
        </p:blipFill>
        <p:spPr>
          <a:xfrm>
            <a:off x="0" y="2165153"/>
            <a:ext cx="13218886" cy="735984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Rotoflow</a:t>
            </a:r>
            <a:r>
              <a:rPr lang="en-US" dirty="0" smtClean="0"/>
              <a:t> and </a:t>
            </a:r>
            <a:r>
              <a:rPr lang="en-US" dirty="0" err="1" smtClean="0"/>
              <a:t>Quadrox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G_05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3364" r="10191" b="1581"/>
          <a:stretch/>
        </p:blipFill>
        <p:spPr>
          <a:xfrm>
            <a:off x="3222" y="0"/>
            <a:ext cx="6409320" cy="9753600"/>
          </a:xfrm>
          <a:prstGeom prst="rect">
            <a:avLst/>
          </a:prstGeom>
        </p:spPr>
      </p:pic>
      <p:pic>
        <p:nvPicPr>
          <p:cNvPr id="8" name="Picture 7" descr="IMG_05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50" y="0"/>
            <a:ext cx="6915150" cy="9753600"/>
          </a:xfrm>
          <a:prstGeom prst="rect">
            <a:avLst/>
          </a:prstGeom>
        </p:spPr>
      </p:pic>
      <p:sp>
        <p:nvSpPr>
          <p:cNvPr id="12" name="Line Callout 1 11"/>
          <p:cNvSpPr/>
          <p:nvPr/>
        </p:nvSpPr>
        <p:spPr bwMode="auto">
          <a:xfrm>
            <a:off x="4673600" y="990600"/>
            <a:ext cx="2971800" cy="1524000"/>
          </a:xfrm>
          <a:prstGeom prst="borderCallout1">
            <a:avLst>
              <a:gd name="adj1" fmla="val 106178"/>
              <a:gd name="adj2" fmla="val 35804"/>
              <a:gd name="adj3" fmla="val 157580"/>
              <a:gd name="adj4" fmla="val 6505"/>
            </a:avLst>
          </a:prstGeom>
          <a:solidFill>
            <a:schemeClr val="accent1">
              <a:alpha val="47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RotaFlow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Pump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578600" y="2514600"/>
            <a:ext cx="990600" cy="1752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Line Callout 1 15"/>
          <p:cNvSpPr/>
          <p:nvPr/>
        </p:nvSpPr>
        <p:spPr bwMode="auto">
          <a:xfrm>
            <a:off x="406400" y="7772400"/>
            <a:ext cx="2895600" cy="914400"/>
          </a:xfrm>
          <a:prstGeom prst="borderCallout1">
            <a:avLst>
              <a:gd name="adj1" fmla="val -10848"/>
              <a:gd name="adj2" fmla="val 67165"/>
              <a:gd name="adj3" fmla="val -188034"/>
              <a:gd name="adj4" fmla="val 119134"/>
            </a:avLst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Oxygenator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ischemia from global inadequate O2 delivery</a:t>
            </a:r>
          </a:p>
          <a:p>
            <a:pPr lvl="1"/>
            <a:r>
              <a:rPr lang="en-US" dirty="0"/>
              <a:t>Goal is stop the cause, restore flow, prevent consequences </a:t>
            </a:r>
          </a:p>
          <a:p>
            <a:r>
              <a:rPr lang="en-US" dirty="0"/>
              <a:t>Stopping bleeding more important than volume repletion</a:t>
            </a:r>
          </a:p>
          <a:p>
            <a:pPr lvl="1"/>
            <a:r>
              <a:rPr lang="en-US" dirty="0"/>
              <a:t>Hypotensive resuscitation</a:t>
            </a:r>
          </a:p>
          <a:p>
            <a:pPr lvl="1"/>
            <a:r>
              <a:rPr lang="en-US" dirty="0"/>
              <a:t>Damage control  operations</a:t>
            </a:r>
          </a:p>
        </p:txBody>
      </p:sp>
      <p:pic>
        <p:nvPicPr>
          <p:cNvPr id="6" name="Picture 5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9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Your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a general byword for the wide range of methods that are in use for extracorporeal blood oxygenation and carbon dioxide removal</a:t>
            </a:r>
            <a:endParaRPr lang="en-US" dirty="0"/>
          </a:p>
        </p:txBody>
      </p:sp>
      <p:pic>
        <p:nvPicPr>
          <p:cNvPr id="4" name="Picture 3" descr="AnnCardAnaesth_2011_14_3_218_84030_b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15" y="5181599"/>
            <a:ext cx="11345333" cy="4572001"/>
          </a:xfrm>
          <a:prstGeom prst="rect">
            <a:avLst/>
          </a:prstGeom>
        </p:spPr>
      </p:pic>
      <p:pic>
        <p:nvPicPr>
          <p:cNvPr id="5" name="Picture 4" descr="Description: cid:image001.jpg@01CF6553.706B87E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66716">
              <a:buBlip>
                <a:blip r:embed="rId2"/>
              </a:buBlip>
            </a:pPr>
            <a:endParaRPr lang="en-US" smtClean="0">
              <a:ea typeface="ＭＳ Ｐゴシック" charset="-12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0" y="685800"/>
            <a:ext cx="12918118" cy="777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 descr="Description: cid:image001.jpg@01CF6553.706B87E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</a:rPr>
              <a:t>Indications VV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1517227" y="1905000"/>
            <a:ext cx="10728960" cy="7162800"/>
          </a:xfrm>
        </p:spPr>
        <p:txBody>
          <a:bodyPr rtlCol="0">
            <a:normAutofit/>
          </a:bodyPr>
          <a:lstStyle/>
          <a:p>
            <a:pPr marL="735138" indent="-457200" defTabSz="1299392" fontAlgn="auto">
              <a:spcAft>
                <a:spcPts val="0"/>
              </a:spcAft>
              <a:defRPr/>
            </a:pPr>
            <a:r>
              <a:rPr lang="en-US" sz="3600" dirty="0" smtClean="0">
                <a:cs typeface="+mn-cs"/>
              </a:rPr>
              <a:t>Hypoxic respiratory failure</a:t>
            </a:r>
          </a:p>
          <a:p>
            <a:pPr marL="1236708" lvl="1" indent="-389819" defTabSz="1299392" fontAlgn="auto">
              <a:spcAft>
                <a:spcPts val="0"/>
              </a:spcAft>
              <a:defRPr/>
            </a:pPr>
            <a:r>
              <a:rPr lang="en-US" sz="3200" dirty="0" smtClean="0">
                <a:cs typeface="+mn-cs"/>
              </a:rPr>
              <a:t>PaO2/FiO2 &lt; 150  (FiO2 &gt; 90%) </a:t>
            </a:r>
            <a:r>
              <a:rPr lang="en-US" sz="3200" dirty="0">
                <a:cs typeface="+mn-cs"/>
              </a:rPr>
              <a:t>M</a:t>
            </a:r>
            <a:r>
              <a:rPr lang="en-US" sz="3200" dirty="0" smtClean="0">
                <a:cs typeface="+mn-cs"/>
              </a:rPr>
              <a:t>urray score 2-3</a:t>
            </a:r>
          </a:p>
          <a:p>
            <a:pPr marL="1236708" lvl="1" indent="-389819" defTabSz="1299392" fontAlgn="auto">
              <a:spcAft>
                <a:spcPts val="0"/>
              </a:spcAft>
              <a:defRPr/>
            </a:pPr>
            <a:r>
              <a:rPr lang="en-US" sz="3200" dirty="0" smtClean="0">
                <a:cs typeface="+mn-cs"/>
              </a:rPr>
              <a:t>Mortality Risk &gt;50%  should consider</a:t>
            </a:r>
          </a:p>
          <a:p>
            <a:pPr marL="1236708" lvl="1" indent="-389819" defTabSz="1299392" fontAlgn="auto">
              <a:spcAft>
                <a:spcPts val="0"/>
              </a:spcAft>
              <a:defRPr/>
            </a:pPr>
            <a:r>
              <a:rPr lang="en-US" sz="3200" dirty="0" smtClean="0">
                <a:cs typeface="+mn-cs"/>
              </a:rPr>
              <a:t>PaO2/FiO2 &lt; 100 (FiO2 &gt;90%) Murray score 3-4</a:t>
            </a:r>
          </a:p>
          <a:p>
            <a:pPr marL="1236708" lvl="1" indent="-389819" defTabSz="1299392" fontAlgn="auto">
              <a:spcAft>
                <a:spcPts val="0"/>
              </a:spcAft>
              <a:defRPr/>
            </a:pPr>
            <a:r>
              <a:rPr lang="en-US" sz="3200" dirty="0" smtClean="0">
                <a:cs typeface="+mn-cs"/>
              </a:rPr>
              <a:t>Mortality Risk &gt;80% firm indication</a:t>
            </a:r>
          </a:p>
          <a:p>
            <a:pPr marL="735138" indent="-457200" defTabSz="1299392" fontAlgn="auto">
              <a:spcAft>
                <a:spcPts val="0"/>
              </a:spcAft>
              <a:defRPr/>
            </a:pPr>
            <a:r>
              <a:rPr lang="en-US" sz="3600" dirty="0" smtClean="0">
                <a:cs typeface="+mn-cs"/>
              </a:rPr>
              <a:t>CO2 retention despite high </a:t>
            </a:r>
            <a:r>
              <a:rPr lang="en-US" sz="3600" dirty="0" err="1" smtClean="0">
                <a:cs typeface="+mn-cs"/>
              </a:rPr>
              <a:t>Pplat</a:t>
            </a:r>
            <a:r>
              <a:rPr lang="en-US" sz="3600" dirty="0" smtClean="0">
                <a:cs typeface="+mn-cs"/>
              </a:rPr>
              <a:t> (&gt;30)</a:t>
            </a:r>
          </a:p>
          <a:p>
            <a:pPr marL="735138" indent="-457200" defTabSz="1299392" fontAlgn="auto">
              <a:spcAft>
                <a:spcPts val="0"/>
              </a:spcAft>
              <a:defRPr/>
            </a:pPr>
            <a:r>
              <a:rPr lang="en-US" sz="3600" dirty="0" smtClean="0">
                <a:cs typeface="+mn-cs"/>
              </a:rPr>
              <a:t>Severe air leak</a:t>
            </a:r>
          </a:p>
          <a:p>
            <a:pPr marL="735138" indent="-457200" defTabSz="1299392" fontAlgn="auto">
              <a:spcAft>
                <a:spcPts val="0"/>
              </a:spcAft>
              <a:defRPr/>
            </a:pPr>
            <a:r>
              <a:rPr lang="en-US" sz="3600" dirty="0" smtClean="0">
                <a:cs typeface="+mn-cs"/>
              </a:rPr>
              <a:t>Need for intubation on lung transplant list</a:t>
            </a:r>
          </a:p>
          <a:p>
            <a:pPr marL="735138" indent="-457200" defTabSz="1299392" fontAlgn="auto">
              <a:spcAft>
                <a:spcPts val="0"/>
              </a:spcAft>
              <a:defRPr/>
            </a:pPr>
            <a:r>
              <a:rPr lang="en-US" sz="3600" dirty="0" smtClean="0">
                <a:cs typeface="+mn-cs"/>
              </a:rPr>
              <a:t>Immediate CV/</a:t>
            </a:r>
            <a:r>
              <a:rPr lang="en-US" sz="3600" dirty="0" err="1" smtClean="0">
                <a:cs typeface="+mn-cs"/>
              </a:rPr>
              <a:t>pulm</a:t>
            </a:r>
            <a:r>
              <a:rPr lang="en-US" sz="3600" dirty="0" smtClean="0">
                <a:cs typeface="+mn-cs"/>
              </a:rPr>
              <a:t> collapse (PE, Airway)</a:t>
            </a:r>
            <a:r>
              <a:rPr lang="en-US" sz="3100" dirty="0" smtClean="0">
                <a:cs typeface="+mn-cs"/>
              </a:rPr>
              <a:t>		</a:t>
            </a:r>
          </a:p>
          <a:p>
            <a:pPr marL="667757" indent="-389819" defTabSz="1299392" fontAlgn="auto">
              <a:spcAft>
                <a:spcPts val="0"/>
              </a:spcAft>
              <a:buBlip>
                <a:blip r:embed="rId3"/>
              </a:buBlip>
              <a:defRPr/>
            </a:pPr>
            <a:endParaRPr lang="en-US" sz="3100" dirty="0">
              <a:cs typeface="+mn-cs"/>
            </a:endParaRPr>
          </a:p>
          <a:p>
            <a:pPr marL="1805660" lvl="2" indent="-389819" defTabSz="1299392" fontAlgn="auto"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1900" dirty="0" smtClean="0">
                <a:cs typeface="+mn-cs"/>
              </a:rPr>
              <a:t>ELSO Guidelines, Adult </a:t>
            </a:r>
            <a:r>
              <a:rPr lang="en-US" sz="1900" dirty="0" err="1" smtClean="0">
                <a:cs typeface="+mn-cs"/>
              </a:rPr>
              <a:t>Repiratory</a:t>
            </a:r>
            <a:r>
              <a:rPr lang="en-US" sz="1900" dirty="0" smtClean="0">
                <a:cs typeface="+mn-cs"/>
              </a:rPr>
              <a:t> Failure, December 2014</a:t>
            </a:r>
          </a:p>
          <a:p>
            <a:pPr marL="667757" indent="-389819" defTabSz="1299392" fontAlgn="auto">
              <a:spcAft>
                <a:spcPts val="0"/>
              </a:spcAft>
              <a:buBlip>
                <a:blip r:embed="rId3"/>
              </a:buBlip>
              <a:defRPr/>
            </a:pPr>
            <a:endParaRPr lang="en-US" sz="3100" dirty="0">
              <a:cs typeface="+mn-cs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Contraindications  VV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vent settings 7 or &gt; days</a:t>
            </a:r>
          </a:p>
          <a:p>
            <a:r>
              <a:rPr lang="en-US" dirty="0" smtClean="0"/>
              <a:t>Significant </a:t>
            </a:r>
            <a:r>
              <a:rPr lang="en-US" dirty="0" err="1" smtClean="0"/>
              <a:t>immunosupression</a:t>
            </a:r>
            <a:endParaRPr lang="en-US" dirty="0" smtClean="0"/>
          </a:p>
          <a:p>
            <a:r>
              <a:rPr lang="en-US" dirty="0" smtClean="0"/>
              <a:t>CNS hemorrhage (recent or worsening)</a:t>
            </a:r>
          </a:p>
          <a:p>
            <a:r>
              <a:rPr lang="en-US" dirty="0" smtClean="0"/>
              <a:t>Increased risk with increased age</a:t>
            </a:r>
          </a:p>
          <a:p>
            <a:r>
              <a:rPr lang="en-US" dirty="0" smtClean="0"/>
              <a:t>Non recoverable comorbidity</a:t>
            </a:r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6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VV ECMO AIMS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" r="16430" b="-1142"/>
          <a:stretch/>
        </p:blipFill>
        <p:spPr>
          <a:xfrm>
            <a:off x="0" y="2275842"/>
            <a:ext cx="6426200" cy="761884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10773" y="2275842"/>
            <a:ext cx="6241132" cy="6436925"/>
          </a:xfrm>
        </p:spPr>
        <p:txBody>
          <a:bodyPr/>
          <a:lstStyle/>
          <a:p>
            <a:r>
              <a:rPr lang="en-AU" dirty="0" smtClean="0"/>
              <a:t>Right sided blood </a:t>
            </a:r>
            <a:r>
              <a:rPr lang="en-AU" dirty="0" err="1" smtClean="0"/>
              <a:t>preoxygenated</a:t>
            </a:r>
            <a:r>
              <a:rPr lang="en-AU" dirty="0" smtClean="0"/>
              <a:t> so lung function is not required</a:t>
            </a:r>
          </a:p>
          <a:p>
            <a:r>
              <a:rPr lang="en-AU" dirty="0"/>
              <a:t>Converts right sided venous blood into “arterial” </a:t>
            </a:r>
            <a:r>
              <a:rPr lang="en-AU" dirty="0" smtClean="0"/>
              <a:t>blood</a:t>
            </a:r>
          </a:p>
          <a:p>
            <a:r>
              <a:rPr lang="en-AU" dirty="0"/>
              <a:t>Allow the lung to “rest”</a:t>
            </a:r>
          </a:p>
          <a:p>
            <a:r>
              <a:rPr lang="en-AU" dirty="0" smtClean="0"/>
              <a:t>Does not support cardiac function directly</a:t>
            </a:r>
            <a:endParaRPr lang="en-AU" dirty="0"/>
          </a:p>
          <a:p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9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Venovenous Bypass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517227" y="2470010"/>
            <a:ext cx="10728960" cy="5852160"/>
          </a:xfrm>
        </p:spPr>
        <p:txBody>
          <a:bodyPr/>
          <a:lstStyle/>
          <a:p>
            <a:pPr marL="666716">
              <a:buBlip>
                <a:blip r:embed="rId3"/>
              </a:buBlip>
            </a:pPr>
            <a:r>
              <a:rPr lang="en-US" dirty="0" smtClean="0">
                <a:ea typeface="ＭＳ Ｐゴシック" charset="-128"/>
              </a:rPr>
              <a:t>Usually from femoral vein (drainage) to femoral vein or IJ (infusion) or IJ alone (dual lumen catheter)</a:t>
            </a:r>
          </a:p>
          <a:p>
            <a:pPr marL="666716">
              <a:buBlip>
                <a:blip r:embed="rId3"/>
              </a:buBlip>
            </a:pPr>
            <a:endParaRPr lang="en-US" dirty="0" smtClean="0">
              <a:ea typeface="ＭＳ Ｐゴシック" charset="-128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0" y="4724400"/>
            <a:ext cx="8331200" cy="467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0800" y="8839200"/>
            <a:ext cx="10972800" cy="6771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</a:rPr>
              <a:t>Carrie Walking on ECMO  YouTube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46759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Venoarterial Bypass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>
          <a:xfrm>
            <a:off x="1526585" y="2449957"/>
            <a:ext cx="10728960" cy="5852160"/>
          </a:xfrm>
        </p:spPr>
        <p:txBody>
          <a:bodyPr/>
          <a:lstStyle/>
          <a:p>
            <a:pPr marL="666716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Takes deoxygenated blood returns it to arterial system centrally</a:t>
            </a:r>
          </a:p>
          <a:p>
            <a:pPr marL="1088969" lvl="1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Access points</a:t>
            </a:r>
          </a:p>
          <a:p>
            <a:pPr marL="1479475" lvl="2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(centrally from right atrium to aorta or peripheral from IJ or femoral vein to femoral artery)</a:t>
            </a:r>
          </a:p>
          <a:p>
            <a:pPr marL="666716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Supports cardiac output</a:t>
            </a:r>
          </a:p>
          <a:p>
            <a:pPr marL="666716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Delivers higher levels of oxygenated blood to the tissue</a:t>
            </a:r>
          </a:p>
          <a:p>
            <a:pPr marL="666716">
              <a:buBlip>
                <a:blip r:embed="rId2"/>
              </a:buBlip>
            </a:pPr>
            <a:r>
              <a:rPr lang="en-US" dirty="0" smtClean="0">
                <a:ea typeface="ＭＳ Ｐゴシック" charset="-128"/>
              </a:rPr>
              <a:t>Higher risk of systemic emboli</a:t>
            </a: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</a:rPr>
              <a:t>Indications </a:t>
            </a:r>
            <a:r>
              <a:rPr lang="en-US" dirty="0" smtClean="0">
                <a:ea typeface="ＭＳ Ｐゴシック" charset="-128"/>
              </a:rPr>
              <a:t>VA ECMO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17227" y="1828800"/>
            <a:ext cx="10728960" cy="6841067"/>
          </a:xfrm>
        </p:spPr>
        <p:txBody>
          <a:bodyPr/>
          <a:lstStyle/>
          <a:p>
            <a:r>
              <a:rPr lang="en-US" dirty="0" smtClean="0"/>
              <a:t>Cardiogenic shock</a:t>
            </a:r>
          </a:p>
          <a:p>
            <a:pPr lvl="1"/>
            <a:r>
              <a:rPr lang="en-US" dirty="0" smtClean="0"/>
              <a:t>Hypotension and low cardiac output despite resuscitation</a:t>
            </a:r>
          </a:p>
          <a:p>
            <a:pPr lvl="1"/>
            <a:r>
              <a:rPr lang="en-US" dirty="0" err="1" smtClean="0"/>
              <a:t>Resistent</a:t>
            </a:r>
            <a:r>
              <a:rPr lang="en-US" dirty="0" smtClean="0"/>
              <a:t> to inotropes and IABP potentially</a:t>
            </a:r>
          </a:p>
          <a:p>
            <a:pPr lvl="1"/>
            <a:r>
              <a:rPr lang="en-US" dirty="0" smtClean="0"/>
              <a:t>Septic shock +/-</a:t>
            </a:r>
          </a:p>
          <a:p>
            <a:r>
              <a:rPr lang="en-US" dirty="0" smtClean="0"/>
              <a:t>Recovery post-op</a:t>
            </a:r>
          </a:p>
          <a:p>
            <a:r>
              <a:rPr lang="en-US" dirty="0" smtClean="0"/>
              <a:t>“Bridge” to transplant, LVAD, revascularization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3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Containdications</a:t>
            </a:r>
            <a:r>
              <a:rPr lang="en-US" dirty="0" smtClean="0"/>
              <a:t> VA ECMO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Unrecoverable heart and no transplant</a:t>
            </a:r>
          </a:p>
          <a:p>
            <a:r>
              <a:rPr lang="en-US" dirty="0" smtClean="0"/>
              <a:t>Advanced age</a:t>
            </a:r>
          </a:p>
          <a:p>
            <a:r>
              <a:rPr lang="en-US" dirty="0" smtClean="0"/>
              <a:t>Organ </a:t>
            </a:r>
            <a:r>
              <a:rPr lang="en-US" dirty="0" err="1" smtClean="0"/>
              <a:t>disfunction</a:t>
            </a:r>
            <a:r>
              <a:rPr lang="en-US" dirty="0" smtClean="0"/>
              <a:t> (chronic)</a:t>
            </a:r>
          </a:p>
          <a:p>
            <a:r>
              <a:rPr lang="en-US" dirty="0" smtClean="0"/>
              <a:t>Prolonged CPR without adequate perfusion</a:t>
            </a:r>
          </a:p>
          <a:p>
            <a:r>
              <a:rPr lang="en-US" dirty="0" err="1" smtClean="0"/>
              <a:t>Containdication</a:t>
            </a:r>
            <a:r>
              <a:rPr lang="en-US" dirty="0" smtClean="0"/>
              <a:t> to anticoagulation</a:t>
            </a:r>
          </a:p>
          <a:p>
            <a:pPr lvl="1"/>
            <a:r>
              <a:rPr lang="en-US" dirty="0" smtClean="0"/>
              <a:t>(relative)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23yo GSW left chest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27" y="1905000"/>
            <a:ext cx="10728960" cy="6764867"/>
          </a:xfrm>
        </p:spPr>
        <p:txBody>
          <a:bodyPr/>
          <a:lstStyle/>
          <a:p>
            <a:r>
              <a:rPr lang="en-US" dirty="0" smtClean="0"/>
              <a:t>10 min transport scoop and run</a:t>
            </a:r>
          </a:p>
          <a:p>
            <a:pPr lvl="1"/>
            <a:r>
              <a:rPr lang="en-US" dirty="0" smtClean="0"/>
              <a:t>80/palpable, pulse 150, R-30, GCS 13</a:t>
            </a:r>
          </a:p>
          <a:p>
            <a:pPr lvl="1"/>
            <a:r>
              <a:rPr lang="en-US" dirty="0" smtClean="0"/>
              <a:t>Pulse lost in ambulance bay</a:t>
            </a:r>
          </a:p>
          <a:p>
            <a:r>
              <a:rPr lang="en-US" dirty="0" smtClean="0"/>
              <a:t>Intubated, finger thoracotomy on right, resuscitative thoracotomy left, no tamponade, 800cc blood in left chest and spewing up from diaphragm</a:t>
            </a:r>
          </a:p>
          <a:p>
            <a:r>
              <a:rPr lang="en-US" dirty="0" smtClean="0"/>
              <a:t>Aorta clamped and rhythm return</a:t>
            </a:r>
          </a:p>
          <a:p>
            <a:pPr lvl="1"/>
            <a:r>
              <a:rPr lang="en-US" dirty="0" smtClean="0"/>
              <a:t>To 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VA ECMO Aims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r="16862" b="152"/>
          <a:stretch/>
        </p:blipFill>
        <p:spPr>
          <a:xfrm>
            <a:off x="1320800" y="2275842"/>
            <a:ext cx="5410200" cy="749240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Replace the cardiac output with forward flow of arterial blood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Circulatory Support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Less pulmonary “support” but 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V-A ECMO Catheters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3687" r="3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9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Anticoagulation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Necessary for V-A secondary to risk of embolic complications</a:t>
            </a:r>
          </a:p>
          <a:p>
            <a:r>
              <a:rPr lang="en-US" dirty="0" smtClean="0"/>
              <a:t>Preferred in V-V but can be done without if necessary</a:t>
            </a:r>
          </a:p>
          <a:p>
            <a:pPr lvl="1"/>
            <a:r>
              <a:rPr lang="en-US" dirty="0" smtClean="0"/>
              <a:t>Increase risk of DVT/PE and oxygenator  loss</a:t>
            </a:r>
          </a:p>
          <a:p>
            <a:r>
              <a:rPr lang="en-US" dirty="0" smtClean="0"/>
              <a:t>Heparin preferred</a:t>
            </a:r>
          </a:p>
          <a:p>
            <a:r>
              <a:rPr lang="en-US" dirty="0" smtClean="0"/>
              <a:t>ACT 1.5 normal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90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Transfusions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97459" indent="0" defTabSz="1299392" fontAlgn="auto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Thrombocytopenia </a:t>
            </a:r>
            <a:r>
              <a:rPr lang="en-US" dirty="0">
                <a:ea typeface="+mn-ea"/>
                <a:cs typeface="+mn-cs"/>
              </a:rPr>
              <a:t>is common and regular platelet transfusions may be </a:t>
            </a:r>
            <a:r>
              <a:rPr lang="en-US" dirty="0" smtClean="0">
                <a:ea typeface="+mn-ea"/>
                <a:cs typeface="+mn-cs"/>
              </a:rPr>
              <a:t>necessary</a:t>
            </a: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 smtClean="0"/>
          </a:p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Transfusion requirements for most patients are along the lines as transfusion requirements for any other patient but may be higher 2/2 blood loss from access points, </a:t>
            </a:r>
            <a:r>
              <a:rPr lang="en-US" dirty="0" err="1" smtClean="0"/>
              <a:t>hemolysis</a:t>
            </a:r>
            <a:r>
              <a:rPr lang="en-US" dirty="0" smtClean="0"/>
              <a:t>, etc.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b="22729"/>
          <a:stretch>
            <a:fillRect/>
          </a:stretch>
        </p:blipFill>
        <p:spPr>
          <a:xfrm>
            <a:off x="1517227" y="914400"/>
            <a:ext cx="10728960" cy="77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12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Flow rate (Liters per min)</a:t>
            </a:r>
          </a:p>
          <a:p>
            <a:r>
              <a:rPr lang="en-US" dirty="0" smtClean="0"/>
              <a:t>Sweep rate (Liters per min).</a:t>
            </a:r>
          </a:p>
          <a:p>
            <a:r>
              <a:rPr lang="en-US" dirty="0" smtClean="0"/>
              <a:t>Negative Venous Drainage Pressures</a:t>
            </a:r>
          </a:p>
          <a:p>
            <a:r>
              <a:rPr lang="en-US" dirty="0" smtClean="0"/>
              <a:t>Pre and Post Oxygenator Pressures</a:t>
            </a:r>
          </a:p>
          <a:p>
            <a:r>
              <a:rPr lang="en-US" dirty="0" smtClean="0"/>
              <a:t>ACT or PTT</a:t>
            </a:r>
          </a:p>
          <a:p>
            <a:r>
              <a:rPr lang="en-US" dirty="0" smtClean="0"/>
              <a:t>Circuit condition – any clots / fibrin strands?</a:t>
            </a:r>
          </a:p>
          <a:p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Blood flow rate- determines oxygen delivery</a:t>
            </a:r>
          </a:p>
          <a:p>
            <a:pPr lvl="1"/>
            <a:r>
              <a:rPr lang="en-US" sz="3200" dirty="0"/>
              <a:t>VV ECMO- want high flow rates to optimize oxygen delivery. (~120% of VA flow</a:t>
            </a:r>
            <a:r>
              <a:rPr lang="en-US" sz="3200" dirty="0" smtClean="0"/>
              <a:t>)</a:t>
            </a:r>
            <a:endParaRPr lang="en-US" sz="2400" dirty="0"/>
          </a:p>
          <a:p>
            <a:pPr lvl="1"/>
            <a:r>
              <a:rPr lang="en-US" sz="3200" dirty="0"/>
              <a:t>VA ECMO- want high enough for adequate perfusion pressure and venous </a:t>
            </a:r>
            <a:r>
              <a:rPr lang="en-US" sz="3200" dirty="0" smtClean="0"/>
              <a:t>SvO2, </a:t>
            </a:r>
            <a:r>
              <a:rPr lang="en-US" sz="3200" dirty="0"/>
              <a:t>but low enough to provide sufficient preload to maintain left ventricular output.</a:t>
            </a:r>
          </a:p>
          <a:p>
            <a:r>
              <a:rPr lang="en-US" dirty="0" smtClean="0"/>
              <a:t>Sweep gas flow rate- determines the concentration of CO</a:t>
            </a:r>
            <a:r>
              <a:rPr lang="en-US" baseline="-25000" dirty="0" smtClean="0"/>
              <a:t>2 </a:t>
            </a:r>
            <a:r>
              <a:rPr lang="en-US" dirty="0" smtClean="0"/>
              <a:t>extracted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Complications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963738" lvl="1" indent="-685800" defTabSz="1299392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4700" dirty="0" err="1"/>
              <a:t>Cannulation</a:t>
            </a:r>
            <a:r>
              <a:rPr lang="en-US" sz="4700" dirty="0" smtClean="0"/>
              <a:t>-</a:t>
            </a:r>
          </a:p>
          <a:p>
            <a:pPr marL="1532690" lvl="2" indent="-685800" defTabSz="1299392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4100" dirty="0" smtClean="0"/>
              <a:t> </a:t>
            </a:r>
            <a:r>
              <a:rPr lang="en-US" sz="4100" dirty="0"/>
              <a:t>Pneumothorax, bleeding, infection, emboli, vascular disruption </a:t>
            </a:r>
            <a:endParaRPr lang="en-US" sz="4100" dirty="0" smtClean="0"/>
          </a:p>
          <a:p>
            <a:pPr marL="963738" indent="-685800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Systemic anticoagulation- </a:t>
            </a:r>
          </a:p>
          <a:p>
            <a:pPr marL="1532689" lvl="1" indent="-685800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&gt;50% suffer a hemorrhagic complication- most serious ICH</a:t>
            </a:r>
          </a:p>
          <a:p>
            <a:pPr marL="963738" indent="-685800" defTabSz="1299392" fontAlgn="auto">
              <a:spcAft>
                <a:spcPts val="0"/>
              </a:spcAft>
              <a:defRPr/>
            </a:pPr>
            <a:r>
              <a:rPr lang="en-US" dirty="0" smtClean="0">
                <a:cs typeface="+mn-cs"/>
              </a:rPr>
              <a:t>Distal interruption of arterial flow</a:t>
            </a:r>
          </a:p>
          <a:p>
            <a:pPr marL="1532689" lvl="1" indent="-685800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Distal perfusion catheter</a:t>
            </a:r>
            <a:endParaRPr lang="en-US" dirty="0">
              <a:cs typeface="+mn-cs"/>
            </a:endParaRPr>
          </a:p>
          <a:p>
            <a:pPr marL="963738" indent="-685800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North-South syndrome</a:t>
            </a:r>
          </a:p>
          <a:p>
            <a:pPr marL="667757" indent="-389819" defTabSz="1299392" fontAlgn="auto">
              <a:spcAft>
                <a:spcPts val="0"/>
              </a:spcAft>
              <a:buBlip>
                <a:blip r:embed="rId2"/>
              </a:buBlip>
              <a:defRPr/>
            </a:pPr>
            <a:endParaRPr lang="en-US" dirty="0" smtClean="0">
              <a:ea typeface="+mn-ea"/>
              <a:cs typeface="+mn-cs"/>
            </a:endParaRPr>
          </a:p>
          <a:p>
            <a:pPr marL="667757" indent="-389819" defTabSz="1299392" fontAlgn="auto">
              <a:spcAft>
                <a:spcPts val="0"/>
              </a:spcAft>
              <a:buBlip>
                <a:blip r:embed="rId2"/>
              </a:buBlip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2771" y="4226213"/>
            <a:ext cx="1846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3" descr="lassie with arm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9" t="628" r="233"/>
          <a:stretch/>
        </p:blipFill>
        <p:spPr>
          <a:xfrm>
            <a:off x="1600200" y="65791"/>
            <a:ext cx="8483600" cy="97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CESAR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27" y="1905000"/>
            <a:ext cx="10728960" cy="6764867"/>
          </a:xfrm>
        </p:spPr>
        <p:txBody>
          <a:bodyPr/>
          <a:lstStyle/>
          <a:p>
            <a:r>
              <a:rPr lang="en-US" sz="4800" dirty="0">
                <a:ea typeface="ＭＳ Ｐゴシック" charset="-128"/>
              </a:rPr>
              <a:t>180 patients with potentially reversible severe acute respiratory failure were randomized to conventional management or </a:t>
            </a:r>
            <a:r>
              <a:rPr lang="en-US" sz="4800" dirty="0" smtClean="0">
                <a:ea typeface="ＭＳ Ｐゴシック" charset="-128"/>
              </a:rPr>
              <a:t>ECMO</a:t>
            </a:r>
            <a:endParaRPr lang="en-US" dirty="0" smtClean="0">
              <a:ea typeface="ＭＳ Ｐゴシック" charset="-128"/>
            </a:endParaRPr>
          </a:p>
          <a:p>
            <a:r>
              <a:rPr lang="en-US" dirty="0" smtClean="0">
                <a:ea typeface="ＭＳ Ｐゴシック" charset="-128"/>
              </a:rPr>
              <a:t>Survival </a:t>
            </a:r>
            <a:r>
              <a:rPr lang="en-US" dirty="0">
                <a:ea typeface="ＭＳ Ｐゴシック" charset="-128"/>
              </a:rPr>
              <a:t>at 6 months </a:t>
            </a:r>
            <a:r>
              <a:rPr lang="en-US" dirty="0" smtClean="0">
                <a:ea typeface="ＭＳ Ｐゴシック" charset="-128"/>
              </a:rPr>
              <a:t>was </a:t>
            </a:r>
            <a:r>
              <a:rPr lang="en-US" dirty="0">
                <a:ea typeface="ＭＳ Ｐゴシック" charset="-128"/>
              </a:rPr>
              <a:t>significantly greater in patients allocated for consideration of ECMO (63% </a:t>
            </a:r>
            <a:r>
              <a:rPr lang="en-US" dirty="0" err="1">
                <a:ea typeface="ＭＳ Ｐゴシック" charset="-128"/>
              </a:rPr>
              <a:t>vs</a:t>
            </a:r>
            <a:r>
              <a:rPr lang="en-US" dirty="0">
                <a:ea typeface="ＭＳ Ｐゴシック" charset="-128"/>
              </a:rPr>
              <a:t> 47%)</a:t>
            </a:r>
          </a:p>
          <a:p>
            <a:r>
              <a:rPr lang="en-US" dirty="0" smtClean="0"/>
              <a:t>ECMO resulted in one additional survivor for every 6 treated</a:t>
            </a:r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27" y="2057400"/>
            <a:ext cx="10728960" cy="6612467"/>
          </a:xfrm>
        </p:spPr>
        <p:txBody>
          <a:bodyPr/>
          <a:lstStyle/>
          <a:p>
            <a:r>
              <a:rPr lang="en-US" dirty="0" smtClean="0"/>
              <a:t>Lap and medial visceral rotation to repair aortic injury </a:t>
            </a:r>
            <a:r>
              <a:rPr lang="en-US" dirty="0" err="1" smtClean="0"/>
              <a:t>beween</a:t>
            </a:r>
            <a:r>
              <a:rPr lang="en-US" dirty="0" smtClean="0"/>
              <a:t> celiac and SMA, then posterior vena cava. Small bowel.</a:t>
            </a:r>
          </a:p>
          <a:p>
            <a:r>
              <a:rPr lang="en-US" dirty="0" smtClean="0"/>
              <a:t>Bleeding controlled</a:t>
            </a:r>
          </a:p>
          <a:p>
            <a:r>
              <a:rPr lang="en-US" dirty="0" smtClean="0"/>
              <a:t>Massive blood loss</a:t>
            </a:r>
          </a:p>
          <a:p>
            <a:r>
              <a:rPr lang="en-US" dirty="0" smtClean="0"/>
              <a:t>Worsening pO2/FiO2 ratio and acidosis and lactate</a:t>
            </a:r>
          </a:p>
          <a:p>
            <a:r>
              <a:rPr lang="en-US" dirty="0" smtClean="0"/>
              <a:t>Unable to maintain BP</a:t>
            </a:r>
          </a:p>
          <a:p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5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Influenza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0000" lnSpcReduction="20000"/>
          </a:bodyPr>
          <a:lstStyle/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>
                <a:ea typeface="+mn-ea"/>
                <a:cs typeface="+mn-cs"/>
              </a:rPr>
              <a:t>ANZ-ECMO Influenza </a:t>
            </a:r>
            <a:r>
              <a:rPr lang="en-US" dirty="0" smtClean="0">
                <a:ea typeface="+mn-ea"/>
                <a:cs typeface="+mn-cs"/>
              </a:rPr>
              <a:t>Investigators-</a:t>
            </a:r>
            <a:r>
              <a:rPr lang="en-US" dirty="0">
                <a:ea typeface="+mn-ea"/>
                <a:cs typeface="+mn-cs"/>
              </a:rPr>
              <a:t>201 patients in ICUs with confirmed or suspected 2009 influenza A (H1N1) infection </a:t>
            </a:r>
            <a:endParaRPr lang="en-US" dirty="0" smtClean="0">
              <a:ea typeface="+mn-ea"/>
              <a:cs typeface="+mn-cs"/>
            </a:endParaRPr>
          </a:p>
          <a:p>
            <a:pPr marL="909531" lvl="1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68 patients received ECMO after failing to improve on conventional treatment </a:t>
            </a:r>
          </a:p>
          <a:p>
            <a:pPr marL="909531" lvl="1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P:F ratio of 56, PEEP 18 cm H2O, and peak airway pressure 36 cm H2O. </a:t>
            </a:r>
          </a:p>
          <a:p>
            <a:pPr marL="909531" lvl="1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The median time on ventilator before initiating ECMO was 2 days </a:t>
            </a:r>
          </a:p>
          <a:p>
            <a:pPr marL="909531" lvl="1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Median duration of ECMO support was 10 days. </a:t>
            </a:r>
          </a:p>
          <a:p>
            <a:pPr marL="909531" lvl="1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Final survival to hospital discharge 75%</a:t>
            </a: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/>
              <a:t>237 adult respiratory failure patients with novel H1N1 influenza treated with ECLS, with 159 surviving (67%).</a:t>
            </a: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762001"/>
            <a:ext cx="9990137" cy="2895600"/>
          </a:xfrm>
        </p:spPr>
        <p:txBody>
          <a:bodyPr/>
          <a:lstStyle/>
          <a:p>
            <a:r>
              <a:rPr lang="pt-BR" sz="1400" u="sng" dirty="0"/>
              <a:t>J Trauma </a:t>
            </a:r>
            <a:r>
              <a:rPr lang="pt-BR" sz="1400" u="sng" dirty="0" err="1"/>
              <a:t>Acute</a:t>
            </a:r>
            <a:r>
              <a:rPr lang="pt-BR" sz="1400" u="sng" dirty="0"/>
              <a:t> </a:t>
            </a:r>
            <a:r>
              <a:rPr lang="pt-BR" sz="1400" u="sng" dirty="0" err="1"/>
              <a:t>Care</a:t>
            </a:r>
            <a:r>
              <a:rPr lang="pt-BR" sz="1400" u="sng" dirty="0"/>
              <a:t> </a:t>
            </a:r>
            <a:r>
              <a:rPr lang="pt-BR" sz="1400" u="sng" dirty="0" err="1"/>
              <a:t>Surg</a:t>
            </a:r>
            <a:r>
              <a:rPr lang="pt-BR" sz="1400" u="sng" dirty="0"/>
              <a:t>. 2014 May;76(5):1275-81. </a:t>
            </a:r>
            <a:r>
              <a:rPr lang="pt-BR" sz="1400" u="sng" dirty="0" err="1"/>
              <a:t>doi</a:t>
            </a:r>
            <a:r>
              <a:rPr lang="pt-BR" sz="1400" u="sng" dirty="0"/>
              <a:t>: 10.1097/TA.0000000000000213.</a:t>
            </a:r>
            <a:br>
              <a:rPr lang="pt-BR" sz="1400" u="sng" dirty="0"/>
            </a:br>
            <a:r>
              <a:rPr lang="pt-BR" sz="3100" u="sng" dirty="0" err="1"/>
              <a:t>Venovenous</a:t>
            </a:r>
            <a:r>
              <a:rPr lang="pt-BR" sz="3100" u="sng" dirty="0"/>
              <a:t> </a:t>
            </a:r>
            <a:r>
              <a:rPr lang="pt-BR" sz="3100" u="sng" dirty="0" err="1"/>
              <a:t>extracorporeal</a:t>
            </a:r>
            <a:r>
              <a:rPr lang="pt-BR" sz="3100" u="sng" dirty="0"/>
              <a:t> </a:t>
            </a:r>
            <a:r>
              <a:rPr lang="pt-BR" sz="3100" u="sng" dirty="0" err="1"/>
              <a:t>life</a:t>
            </a:r>
            <a:r>
              <a:rPr lang="pt-BR" sz="3100" u="sng" dirty="0"/>
              <a:t> </a:t>
            </a:r>
            <a:r>
              <a:rPr lang="pt-BR" sz="3100" u="sng" dirty="0" err="1"/>
              <a:t>support</a:t>
            </a:r>
            <a:r>
              <a:rPr lang="pt-BR" sz="3100" u="sng" dirty="0"/>
              <a:t> improves </a:t>
            </a:r>
            <a:r>
              <a:rPr lang="pt-BR" sz="3100" u="sng" dirty="0" err="1"/>
              <a:t>survival</a:t>
            </a:r>
            <a:r>
              <a:rPr lang="pt-BR" sz="3100" u="sng" dirty="0"/>
              <a:t> in </a:t>
            </a:r>
            <a:r>
              <a:rPr lang="pt-BR" sz="3100" u="sng" dirty="0" err="1"/>
              <a:t>adult</a:t>
            </a:r>
            <a:r>
              <a:rPr lang="pt-BR" sz="3100" u="sng" dirty="0"/>
              <a:t> trauma </a:t>
            </a:r>
            <a:r>
              <a:rPr lang="pt-BR" sz="3100" u="sng" dirty="0" err="1"/>
              <a:t>patients</a:t>
            </a:r>
            <a:r>
              <a:rPr lang="pt-BR" sz="3100" u="sng" dirty="0"/>
              <a:t> </a:t>
            </a:r>
            <a:r>
              <a:rPr lang="pt-BR" sz="3100" u="sng" dirty="0" err="1"/>
              <a:t>with</a:t>
            </a:r>
            <a:r>
              <a:rPr lang="pt-BR" sz="3100" u="sng" dirty="0"/>
              <a:t> </a:t>
            </a:r>
            <a:r>
              <a:rPr lang="pt-BR" sz="3100" u="sng" dirty="0" err="1"/>
              <a:t>acute</a:t>
            </a:r>
            <a:r>
              <a:rPr lang="pt-BR" sz="3100" u="sng" dirty="0"/>
              <a:t> </a:t>
            </a:r>
            <a:r>
              <a:rPr lang="pt-BR" sz="3100" u="sng" dirty="0" err="1"/>
              <a:t>hypoxemic</a:t>
            </a:r>
            <a:r>
              <a:rPr lang="pt-BR" sz="3100" u="sng" dirty="0"/>
              <a:t> </a:t>
            </a:r>
            <a:r>
              <a:rPr lang="pt-BR" sz="3100" u="sng" dirty="0" err="1"/>
              <a:t>respiratory</a:t>
            </a:r>
            <a:r>
              <a:rPr lang="pt-BR" sz="3100" u="sng" dirty="0"/>
              <a:t> </a:t>
            </a:r>
            <a:r>
              <a:rPr lang="pt-BR" sz="3100" u="sng" dirty="0" err="1"/>
              <a:t>failure</a:t>
            </a:r>
            <a:r>
              <a:rPr lang="pt-BR" sz="3100" u="sng" dirty="0"/>
              <a:t>: a </a:t>
            </a:r>
            <a:r>
              <a:rPr lang="pt-BR" sz="3100" u="sng" dirty="0" err="1"/>
              <a:t>multicenter</a:t>
            </a:r>
            <a:r>
              <a:rPr lang="pt-BR" sz="3100" u="sng" dirty="0"/>
              <a:t> </a:t>
            </a:r>
            <a:r>
              <a:rPr lang="pt-BR" sz="3100" u="sng" dirty="0" err="1"/>
              <a:t>retrospective</a:t>
            </a:r>
            <a:r>
              <a:rPr lang="pt-BR" sz="3100" u="sng" dirty="0"/>
              <a:t> </a:t>
            </a:r>
            <a:r>
              <a:rPr lang="pt-BR" sz="3100" u="sng" dirty="0" err="1"/>
              <a:t>cohort</a:t>
            </a:r>
            <a:r>
              <a:rPr lang="pt-BR" sz="3100" u="sng" dirty="0"/>
              <a:t> </a:t>
            </a:r>
            <a:r>
              <a:rPr lang="pt-BR" sz="3100" u="sng" dirty="0" err="1"/>
              <a:t>study</a:t>
            </a:r>
            <a:r>
              <a:rPr lang="pt-BR" sz="3100" u="sng" dirty="0"/>
              <a:t>.</a:t>
            </a:r>
            <a:br>
              <a:rPr lang="pt-BR" sz="3100" u="sng" dirty="0"/>
            </a:br>
            <a:r>
              <a:rPr lang="pt-BR" sz="1400" u="sng" dirty="0">
                <a:hlinkClick r:id="rId2"/>
              </a:rPr>
              <a:t>Guirand DM1, </a:t>
            </a:r>
            <a:r>
              <a:rPr lang="pt-BR" sz="1400" u="sng" dirty="0">
                <a:hlinkClick r:id="rId3"/>
              </a:rPr>
              <a:t>Okoye OT, </a:t>
            </a:r>
            <a:r>
              <a:rPr lang="pt-BR" sz="1400" u="sng" dirty="0">
                <a:hlinkClick r:id="rId4"/>
              </a:rPr>
              <a:t>Schmidt BS, </a:t>
            </a:r>
            <a:r>
              <a:rPr lang="pt-BR" sz="1400" u="sng" dirty="0">
                <a:hlinkClick r:id="rId5"/>
              </a:rPr>
              <a:t>Mansfield NJ, </a:t>
            </a:r>
            <a:r>
              <a:rPr lang="pt-BR" sz="1400" u="sng" dirty="0">
                <a:hlinkClick r:id="rId6"/>
              </a:rPr>
              <a:t>Aden JK, </a:t>
            </a:r>
            <a:r>
              <a:rPr lang="pt-BR" sz="1400" u="sng" dirty="0">
                <a:hlinkClick r:id="rId7"/>
              </a:rPr>
              <a:t>Martin RS, </a:t>
            </a:r>
            <a:r>
              <a:rPr lang="pt-BR" sz="1400" u="sng" dirty="0">
                <a:hlinkClick r:id="rId8"/>
              </a:rPr>
              <a:t>Cestero RF, </a:t>
            </a:r>
            <a:r>
              <a:rPr lang="pt-BR" sz="1400" u="sng" dirty="0">
                <a:hlinkClick r:id="rId9"/>
              </a:rPr>
              <a:t>Hines MH, </a:t>
            </a:r>
            <a:r>
              <a:rPr lang="pt-BR" sz="1400" u="sng" dirty="0">
                <a:hlinkClick r:id="rId10"/>
              </a:rPr>
              <a:t>Pranikoff T, </a:t>
            </a:r>
            <a:r>
              <a:rPr lang="pt-BR" sz="1400" u="sng" dirty="0">
                <a:hlinkClick r:id="rId11"/>
              </a:rPr>
              <a:t>Inaba K, </a:t>
            </a:r>
            <a:r>
              <a:rPr lang="pt-BR" sz="1400" u="sng" dirty="0">
                <a:hlinkClick r:id="rId12"/>
              </a:rPr>
              <a:t>Cannon JW</a:t>
            </a:r>
            <a:r>
              <a:rPr lang="pt-BR" sz="2400" u="sng" dirty="0">
                <a:hlinkClick r:id="rId12"/>
              </a:rPr>
              <a:t>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2" y="4114800"/>
            <a:ext cx="9894886" cy="4876800"/>
          </a:xfrm>
        </p:spPr>
        <p:txBody>
          <a:bodyPr/>
          <a:lstStyle/>
          <a:p>
            <a:r>
              <a:rPr lang="en-US" sz="2800" dirty="0"/>
              <a:t>102 adults with severe hypoxemic respiratory failure with PaO</a:t>
            </a:r>
            <a:r>
              <a:rPr lang="en-US" sz="2800" baseline="-25000" dirty="0"/>
              <a:t>2</a:t>
            </a:r>
            <a:r>
              <a:rPr lang="en-US" sz="2800" dirty="0"/>
              <a:t>/FiO</a:t>
            </a:r>
            <a:r>
              <a:rPr lang="en-US" sz="2800" baseline="-25000" dirty="0"/>
              <a:t>2</a:t>
            </a:r>
            <a:r>
              <a:rPr lang="en-US" sz="2800" dirty="0"/>
              <a:t> ≤80.</a:t>
            </a:r>
          </a:p>
          <a:p>
            <a:r>
              <a:rPr lang="en-US" sz="2800" dirty="0"/>
              <a:t>26 ECMO </a:t>
            </a:r>
            <a:r>
              <a:rPr lang="en-US" sz="2800" dirty="0" err="1"/>
              <a:t>vs</a:t>
            </a:r>
            <a:r>
              <a:rPr lang="en-US" sz="2800" dirty="0"/>
              <a:t> 76 </a:t>
            </a:r>
            <a:r>
              <a:rPr lang="en-US" sz="2800" dirty="0" err="1"/>
              <a:t>coventional</a:t>
            </a:r>
            <a:r>
              <a:rPr lang="en-US" sz="2800" dirty="0"/>
              <a:t> management</a:t>
            </a:r>
          </a:p>
          <a:p>
            <a:pPr lvl="1"/>
            <a:r>
              <a:rPr lang="en-US" sz="2800" dirty="0"/>
              <a:t>58% survival with ECMO (mean p/F &lt; 50)</a:t>
            </a:r>
          </a:p>
          <a:p>
            <a:r>
              <a:rPr lang="en-US" sz="2800" dirty="0"/>
              <a:t>“VV ECLS is independently associated with survival in adult trauma patients with AHRF. ECLS should be considered … when conventional therapies prove ineffective; (and) if not readily available, transfer to an ECLS center should be pursued.”</a:t>
            </a: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5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182713"/>
              </p:ext>
            </p:extLst>
          </p:nvPr>
        </p:nvGraphicFramePr>
        <p:xfrm>
          <a:off x="635000" y="2012950"/>
          <a:ext cx="11506200" cy="724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7366000" imgH="5727700" progId="Word.Document.12">
                  <p:embed/>
                </p:oleObj>
              </mc:Choice>
              <mc:Fallback>
                <p:oleObj name="Document" r:id="rId4" imgW="7366000" imgH="572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5000" y="2012950"/>
                        <a:ext cx="11506200" cy="724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20800" y="609600"/>
            <a:ext cx="10439400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US" sz="2400" u="sng" dirty="0">
                <a:hlinkClick r:id="rId6"/>
              </a:rPr>
              <a:t>World J Emerg Surg. 2015; 10: 15</a:t>
            </a:r>
            <a:r>
              <a:rPr lang="en-US" sz="2400" u="sng" dirty="0" smtClean="0">
                <a:hlinkClick r:id="rId6"/>
              </a:rPr>
              <a:t>.</a:t>
            </a:r>
            <a:r>
              <a:rPr lang="en-US" sz="2400" u="sng" dirty="0">
                <a:hlinkClick r:id="rId7"/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doi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r>
              <a:rPr lang="en-US" sz="2400" u="sng" dirty="0" smtClean="0">
                <a:hlinkClick r:id="rId7"/>
              </a:rPr>
              <a:t>10.1186</a:t>
            </a:r>
            <a:r>
              <a:rPr lang="en-US" sz="2400" u="sng" dirty="0">
                <a:hlinkClick r:id="rId7"/>
              </a:rPr>
              <a:t>/s13017-015-0006-9</a:t>
            </a:r>
            <a:endParaRPr lang="en-US" sz="2400" dirty="0"/>
          </a:p>
          <a:p>
            <a:pPr algn="l"/>
            <a:endParaRPr lang="en-US" sz="2400" u="sng" dirty="0">
              <a:hlinkClick r:id="rId6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Published online 2015 Mar 12.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061196" y="5121421"/>
            <a:ext cx="184666" cy="677109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Description: cid:image001.jpg@01CF6553.706B87E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0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ECLS registry  </a:t>
            </a:r>
            <a:r>
              <a:rPr lang="en-US" sz="3600" dirty="0" err="1" smtClean="0"/>
              <a:t>ELSO.org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January 2015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Adults  		</a:t>
            </a:r>
            <a:r>
              <a:rPr lang="en-US" sz="2000" dirty="0"/>
              <a:t>Total #       </a:t>
            </a:r>
            <a:r>
              <a:rPr lang="en-US" sz="2000" dirty="0" smtClean="0"/>
              <a:t>      Survival           percent</a:t>
            </a:r>
            <a:endParaRPr lang="en-US" sz="2000" dirty="0"/>
          </a:p>
          <a:p>
            <a:r>
              <a:rPr lang="en-US" dirty="0" smtClean="0"/>
              <a:t>Respiratory 	7008 	4587 	65 </a:t>
            </a:r>
          </a:p>
          <a:p>
            <a:r>
              <a:rPr lang="en-US" dirty="0" smtClean="0"/>
              <a:t>Cardiac 		5603 	3129 	56  </a:t>
            </a:r>
          </a:p>
          <a:p>
            <a:r>
              <a:rPr lang="en-US" dirty="0" smtClean="0"/>
              <a:t>ECPR 		1657 	 639 	39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Who</a:t>
            </a:r>
            <a:r>
              <a:rPr lang="en-US" altLang="en-US" smtClean="0">
                <a:ea typeface="ＭＳ Ｐゴシック" charset="-128"/>
              </a:rPr>
              <a:t>’</a:t>
            </a:r>
            <a:r>
              <a:rPr lang="en-US" smtClean="0">
                <a:ea typeface="ＭＳ Ｐゴシック" charset="-128"/>
              </a:rPr>
              <a:t>s gonna pay for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Cost- $20,000-90,000 per patient</a:t>
            </a: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Hospital </a:t>
            </a:r>
            <a:r>
              <a:rPr lang="en-US" dirty="0">
                <a:ea typeface="+mn-ea"/>
                <a:cs typeface="+mn-cs"/>
              </a:rPr>
              <a:t>costs for a new therapy patient ($120,800) </a:t>
            </a:r>
            <a:r>
              <a:rPr lang="en-US" dirty="0" smtClean="0">
                <a:ea typeface="+mn-ea"/>
                <a:cs typeface="+mn-cs"/>
              </a:rPr>
              <a:t>exceeded </a:t>
            </a:r>
            <a:r>
              <a:rPr lang="en-US" dirty="0">
                <a:ea typeface="+mn-ea"/>
                <a:cs typeface="+mn-cs"/>
              </a:rPr>
              <a:t>those for a control therapy, patient ($97,200) by $23,600 </a:t>
            </a:r>
            <a:endParaRPr lang="en-US" dirty="0" smtClean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Recent </a:t>
            </a:r>
            <a:r>
              <a:rPr lang="en-US" dirty="0">
                <a:ea typeface="+mn-ea"/>
                <a:cs typeface="+mn-cs"/>
              </a:rPr>
              <a:t>estimates of </a:t>
            </a:r>
            <a:r>
              <a:rPr lang="en-US" dirty="0" smtClean="0">
                <a:ea typeface="+mn-ea"/>
                <a:cs typeface="+mn-cs"/>
              </a:rPr>
              <a:t>ARDS incidence </a:t>
            </a:r>
            <a:r>
              <a:rPr lang="en-US" dirty="0">
                <a:ea typeface="+mn-ea"/>
                <a:cs typeface="+mn-cs"/>
              </a:rPr>
              <a:t>suggest that 12,500 ARDS per year could be expected in the United States (67)</a:t>
            </a:r>
            <a:r>
              <a:rPr lang="en-US" dirty="0" smtClean="0">
                <a:ea typeface="+mn-ea"/>
                <a:cs typeface="+mn-cs"/>
              </a:rPr>
              <a:t>. If treated with ECMO, </a:t>
            </a:r>
            <a:r>
              <a:rPr lang="en-US" dirty="0">
                <a:ea typeface="+mn-ea"/>
                <a:cs typeface="+mn-cs"/>
              </a:rPr>
              <a:t>would </a:t>
            </a:r>
            <a:r>
              <a:rPr lang="en-US" dirty="0" smtClean="0">
                <a:ea typeface="+mn-ea"/>
                <a:cs typeface="+mn-cs"/>
              </a:rPr>
              <a:t>produce </a:t>
            </a:r>
            <a:r>
              <a:rPr lang="en-US" dirty="0">
                <a:ea typeface="+mn-ea"/>
                <a:cs typeface="+mn-cs"/>
              </a:rPr>
              <a:t>a cost increase of $295,000,000 per year </a:t>
            </a: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  <a:p>
            <a:pPr marL="487278" indent="-389819" defTabSz="1299392" fontAlgn="auto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5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 y/o with complicated GSW chest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RLL lung abscess and empyema</a:t>
            </a:r>
          </a:p>
          <a:p>
            <a:pPr lvl="1"/>
            <a:r>
              <a:rPr lang="en-US" dirty="0" smtClean="0"/>
              <a:t>OR for decortication and wedge resection</a:t>
            </a:r>
          </a:p>
          <a:p>
            <a:pPr lvl="1"/>
            <a:r>
              <a:rPr lang="en-US" dirty="0" smtClean="0"/>
              <a:t>“uneventful” 2 days till another smaller abscess eroded into pulmonary artery</a:t>
            </a:r>
          </a:p>
          <a:p>
            <a:pPr lvl="1"/>
            <a:r>
              <a:rPr lang="en-US" dirty="0" smtClean="0"/>
              <a:t>Coded with massive hemoptysis</a:t>
            </a:r>
          </a:p>
          <a:p>
            <a:pPr lvl="2"/>
            <a:r>
              <a:rPr lang="en-US" dirty="0" smtClean="0"/>
              <a:t>Unable to oxygenate or ventilate</a:t>
            </a:r>
          </a:p>
          <a:p>
            <a:pPr lvl="1"/>
            <a:r>
              <a:rPr lang="en-US" dirty="0" smtClean="0"/>
              <a:t>Emergent VA </a:t>
            </a:r>
            <a:r>
              <a:rPr lang="en-US" dirty="0" err="1" smtClean="0"/>
              <a:t>ecmo</a:t>
            </a:r>
            <a:r>
              <a:rPr lang="en-US" dirty="0" smtClean="0"/>
              <a:t> and RLL lobectomy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hr</a:t>
            </a:r>
            <a:r>
              <a:rPr lang="en-US" dirty="0" smtClean="0"/>
              <a:t> ECMO, </a:t>
            </a:r>
            <a:r>
              <a:rPr lang="en-US" dirty="0" err="1" smtClean="0"/>
              <a:t>extubated</a:t>
            </a:r>
            <a:r>
              <a:rPr lang="en-US" dirty="0" smtClean="0"/>
              <a:t> day 2</a:t>
            </a:r>
          </a:p>
          <a:p>
            <a:pPr lvl="1"/>
            <a:r>
              <a:rPr lang="en-US" dirty="0" smtClean="0"/>
              <a:t>Home POD 9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98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1395306"/>
          </a:xfrm>
        </p:spPr>
        <p:txBody>
          <a:bodyPr/>
          <a:lstStyle/>
          <a:p>
            <a:r>
              <a:rPr lang="en-US" dirty="0" smtClean="0"/>
              <a:t>Big “Mo”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0" y="1828800"/>
            <a:ext cx="10728960" cy="6993467"/>
          </a:xfrm>
        </p:spPr>
        <p:txBody>
          <a:bodyPr/>
          <a:lstStyle/>
          <a:p>
            <a:r>
              <a:rPr lang="en-US" dirty="0" smtClean="0"/>
              <a:t>46 y/o small caliber GSW right chest after being robbed</a:t>
            </a:r>
          </a:p>
          <a:p>
            <a:pPr lvl="1"/>
            <a:r>
              <a:rPr lang="en-US" dirty="0" smtClean="0"/>
              <a:t>Second GSW</a:t>
            </a:r>
          </a:p>
          <a:p>
            <a:r>
              <a:rPr lang="en-US" dirty="0" smtClean="0"/>
              <a:t>GCS 15</a:t>
            </a:r>
          </a:p>
          <a:p>
            <a:pPr lvl="1"/>
            <a:r>
              <a:rPr lang="en-US" dirty="0" smtClean="0"/>
              <a:t>wants to leave to close his shop</a:t>
            </a:r>
          </a:p>
          <a:p>
            <a:pPr lvl="1"/>
            <a:r>
              <a:rPr lang="en-US" dirty="0" smtClean="0"/>
              <a:t>Pulse 100, 140/90, R 15</a:t>
            </a:r>
          </a:p>
          <a:p>
            <a:pPr lvl="1"/>
            <a:r>
              <a:rPr lang="en-US" dirty="0" smtClean="0"/>
              <a:t>FAST negative</a:t>
            </a:r>
          </a:p>
          <a:p>
            <a:r>
              <a:rPr lang="en-US" dirty="0" smtClean="0"/>
              <a:t>Bullet midline ?superficial</a:t>
            </a:r>
          </a:p>
          <a:p>
            <a:pPr lvl="1"/>
            <a:r>
              <a:rPr lang="en-US" dirty="0" smtClean="0"/>
              <a:t>Cant see on lateral secondary to size</a:t>
            </a:r>
          </a:p>
          <a:p>
            <a:pPr lvl="1"/>
            <a:r>
              <a:rPr lang="en-US" dirty="0" smtClean="0"/>
              <a:t>CT performed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83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39688"/>
            <a:ext cx="12039600" cy="992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9931400" y="0"/>
            <a:ext cx="2590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4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1471506"/>
          </a:xfrm>
        </p:spPr>
        <p:txBody>
          <a:bodyPr/>
          <a:lstStyle/>
          <a:p>
            <a:r>
              <a:rPr lang="en-US" dirty="0" smtClean="0"/>
              <a:t>Big “Mo”  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27" y="1981200"/>
            <a:ext cx="10728960" cy="6688667"/>
          </a:xfrm>
        </p:spPr>
        <p:txBody>
          <a:bodyPr/>
          <a:lstStyle/>
          <a:p>
            <a:r>
              <a:rPr lang="en-US" dirty="0" smtClean="0"/>
              <a:t>Posterior through and through aorta medial to celiac trunk and out posteriorly</a:t>
            </a:r>
          </a:p>
          <a:p>
            <a:r>
              <a:rPr lang="en-US" dirty="0" smtClean="0"/>
              <a:t>Initially OK. </a:t>
            </a:r>
            <a:r>
              <a:rPr lang="en-US" dirty="0" err="1" smtClean="0"/>
              <a:t>Extubated</a:t>
            </a:r>
            <a:r>
              <a:rPr lang="en-US" dirty="0" smtClean="0"/>
              <a:t> POD 4</a:t>
            </a:r>
          </a:p>
          <a:p>
            <a:r>
              <a:rPr lang="en-US" dirty="0" err="1" smtClean="0"/>
              <a:t>Reintubated</a:t>
            </a:r>
            <a:r>
              <a:rPr lang="en-US" dirty="0" smtClean="0"/>
              <a:t> POD 6 worsening hypoxia</a:t>
            </a:r>
          </a:p>
          <a:p>
            <a:r>
              <a:rPr lang="en-US" dirty="0" err="1" smtClean="0"/>
              <a:t>Acinetobacter</a:t>
            </a:r>
            <a:r>
              <a:rPr lang="en-US" dirty="0" smtClean="0"/>
              <a:t> pneumonia</a:t>
            </a:r>
          </a:p>
          <a:p>
            <a:pPr lvl="1"/>
            <a:r>
              <a:rPr lang="en-US" dirty="0" smtClean="0"/>
              <a:t>Multidrug resistant</a:t>
            </a:r>
          </a:p>
          <a:p>
            <a:r>
              <a:rPr lang="en-US" dirty="0" err="1" smtClean="0"/>
              <a:t>Trache</a:t>
            </a:r>
            <a:r>
              <a:rPr lang="en-US" dirty="0" smtClean="0"/>
              <a:t>, APRV, HFOV failed</a:t>
            </a:r>
          </a:p>
          <a:p>
            <a:pPr lvl="1"/>
            <a:r>
              <a:rPr lang="en-US" dirty="0" smtClean="0"/>
              <a:t>7.16/60/82 on 100% POD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89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Chest and abdomen packed</a:t>
            </a:r>
          </a:p>
          <a:p>
            <a:r>
              <a:rPr lang="en-US" dirty="0" smtClean="0"/>
              <a:t>Heart noted to have poor contractility and is becoming dilated</a:t>
            </a:r>
          </a:p>
          <a:p>
            <a:r>
              <a:rPr lang="en-US" dirty="0" smtClean="0"/>
              <a:t>Maximal </a:t>
            </a:r>
            <a:r>
              <a:rPr lang="en-US" dirty="0" err="1" smtClean="0"/>
              <a:t>pressors</a:t>
            </a:r>
            <a:endParaRPr lang="en-US" dirty="0" smtClean="0"/>
          </a:p>
          <a:p>
            <a:r>
              <a:rPr lang="en-US" dirty="0" smtClean="0"/>
              <a:t>Open CPR</a:t>
            </a:r>
          </a:p>
          <a:p>
            <a:r>
              <a:rPr lang="en-US" dirty="0" smtClean="0"/>
              <a:t>Lungs worse and can’t maintain pO2</a:t>
            </a:r>
          </a:p>
          <a:p>
            <a:r>
              <a:rPr lang="en-US" dirty="0" smtClean="0"/>
              <a:t>Expires from irreversible shock</a:t>
            </a:r>
          </a:p>
          <a:p>
            <a:pPr lvl="1"/>
            <a:r>
              <a:rPr lang="en-US" dirty="0" smtClean="0"/>
              <a:t>“he ran out of gas”</a:t>
            </a:r>
            <a:endParaRPr lang="en-US" dirty="0"/>
          </a:p>
        </p:txBody>
      </p:sp>
      <p:pic>
        <p:nvPicPr>
          <p:cNvPr id="4" name="Picture 3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8571" t="902" r="28571"/>
          <a:stretch>
            <a:fillRect/>
          </a:stretch>
        </p:blipFill>
        <p:spPr bwMode="auto">
          <a:xfrm>
            <a:off x="1408853" y="-37254"/>
            <a:ext cx="10272371" cy="97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8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“Mo” on ECMO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V-V ECMO POD 16</a:t>
            </a:r>
          </a:p>
          <a:p>
            <a:pPr lvl="1"/>
            <a:r>
              <a:rPr lang="en-US" dirty="0" smtClean="0"/>
              <a:t>Complicated ICU stay</a:t>
            </a:r>
          </a:p>
          <a:p>
            <a:pPr lvl="2"/>
            <a:r>
              <a:rPr lang="en-US" dirty="0" smtClean="0"/>
              <a:t>GIB</a:t>
            </a:r>
          </a:p>
          <a:p>
            <a:pPr lvl="2"/>
            <a:r>
              <a:rPr lang="en-US" dirty="0" smtClean="0"/>
              <a:t>AKI requiring CRRT </a:t>
            </a:r>
          </a:p>
          <a:p>
            <a:pPr lvl="2"/>
            <a:r>
              <a:rPr lang="en-US" dirty="0" smtClean="0"/>
              <a:t>Encephalopathy</a:t>
            </a:r>
          </a:p>
          <a:p>
            <a:pPr lvl="2"/>
            <a:r>
              <a:rPr lang="en-US" dirty="0" smtClean="0"/>
              <a:t>Ileus</a:t>
            </a:r>
          </a:p>
          <a:p>
            <a:pPr lvl="2"/>
            <a:r>
              <a:rPr lang="en-US" dirty="0" smtClean="0"/>
              <a:t>Wound infection</a:t>
            </a:r>
          </a:p>
          <a:p>
            <a:pPr lvl="2"/>
            <a:r>
              <a:rPr lang="en-US" dirty="0" smtClean="0"/>
              <a:t>CAUTI</a:t>
            </a:r>
          </a:p>
          <a:p>
            <a:pPr lvl="2"/>
            <a:r>
              <a:rPr lang="en-US" dirty="0" smtClean="0"/>
              <a:t>HAPU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72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167" t="-542" r="28571"/>
          <a:stretch>
            <a:fillRect/>
          </a:stretch>
        </p:blipFill>
        <p:spPr bwMode="auto">
          <a:xfrm>
            <a:off x="1192107" y="-81089"/>
            <a:ext cx="10295467" cy="1009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1746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“Mo” on ECMO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 day VV ECMO run</a:t>
            </a:r>
          </a:p>
          <a:p>
            <a:r>
              <a:rPr lang="en-US" dirty="0" smtClean="0"/>
              <a:t>28 days on vent (plus initial 4 days)</a:t>
            </a:r>
          </a:p>
          <a:p>
            <a:r>
              <a:rPr lang="en-US" dirty="0" smtClean="0"/>
              <a:t>36 ICU days</a:t>
            </a:r>
          </a:p>
          <a:p>
            <a:r>
              <a:rPr lang="en-US" dirty="0" smtClean="0"/>
              <a:t>56 hospital days</a:t>
            </a:r>
          </a:p>
          <a:p>
            <a:r>
              <a:rPr lang="en-US" dirty="0" smtClean="0"/>
              <a:t>Transfer to rehab</a:t>
            </a:r>
          </a:p>
          <a:p>
            <a:r>
              <a:rPr lang="en-US" dirty="0" smtClean="0"/>
              <a:t>Called for office visit 4 months following rehab with severe  right groin pain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52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27123387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3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26 year old male s/p MCC on 10/16/2014</a:t>
            </a:r>
          </a:p>
          <a:p>
            <a:r>
              <a:rPr lang="en-US" dirty="0" smtClean="0"/>
              <a:t>Right LL laceration </a:t>
            </a:r>
          </a:p>
          <a:p>
            <a:r>
              <a:rPr lang="en-US" dirty="0" smtClean="0"/>
              <a:t>Multiple rib fractures with right flail chest</a:t>
            </a:r>
          </a:p>
          <a:p>
            <a:r>
              <a:rPr lang="en-US" dirty="0" smtClean="0"/>
              <a:t>Transverse colon </a:t>
            </a:r>
            <a:r>
              <a:rPr lang="en-US" dirty="0" err="1"/>
              <a:t>d</a:t>
            </a:r>
            <a:r>
              <a:rPr lang="en-US" dirty="0" err="1" smtClean="0"/>
              <a:t>eserosalization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Right retroperitoneal hematoma</a:t>
            </a:r>
          </a:p>
          <a:p>
            <a:r>
              <a:rPr lang="en-US" dirty="0"/>
              <a:t>D</a:t>
            </a:r>
            <a:r>
              <a:rPr lang="en-US" dirty="0" smtClean="0"/>
              <a:t>uodenal Injury</a:t>
            </a:r>
          </a:p>
          <a:p>
            <a:r>
              <a:rPr lang="en-US" dirty="0" smtClean="0"/>
              <a:t>Grade 3 Liver Laceration</a:t>
            </a:r>
          </a:p>
          <a:p>
            <a:r>
              <a:rPr lang="en-US" dirty="0" smtClean="0"/>
              <a:t>L4 Burst Fracture</a:t>
            </a:r>
          </a:p>
          <a:p>
            <a:r>
              <a:rPr lang="en-US" dirty="0" smtClean="0"/>
              <a:t>SAH</a:t>
            </a:r>
          </a:p>
          <a:p>
            <a:r>
              <a:rPr lang="en-US" dirty="0" smtClean="0"/>
              <a:t>Multiple SP/TP fractures</a:t>
            </a:r>
          </a:p>
        </p:txBody>
      </p:sp>
    </p:spTree>
    <p:extLst>
      <p:ext uri="{BB962C8B-B14F-4D97-AF65-F5344CB8AC3E}">
        <p14:creationId xmlns:p14="http://schemas.microsoft.com/office/powerpoint/2010/main" val="29238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1" t="13881" r="27404" b="11686"/>
          <a:stretch/>
        </p:blipFill>
        <p:spPr bwMode="auto">
          <a:xfrm>
            <a:off x="1625600" y="1842347"/>
            <a:ext cx="9645227" cy="728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0661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8778240" cy="70442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Thoracotomy with RLL wedge resection</a:t>
            </a:r>
          </a:p>
          <a:p>
            <a:r>
              <a:rPr lang="en-US" dirty="0" smtClean="0"/>
              <a:t>Exploratory laparotomy with retroperitoneal exploration with intra-abdominal packing</a:t>
            </a:r>
          </a:p>
          <a:p>
            <a:r>
              <a:rPr lang="en-US" dirty="0" smtClean="0"/>
              <a:t>IR embolization</a:t>
            </a:r>
          </a:p>
          <a:p>
            <a:r>
              <a:rPr lang="en-US" dirty="0" smtClean="0"/>
              <a:t>Re-exploration with repair of duodenum/colon</a:t>
            </a:r>
          </a:p>
          <a:p>
            <a:r>
              <a:rPr lang="en-US" dirty="0" smtClean="0"/>
              <a:t>Right rib plating</a:t>
            </a:r>
          </a:p>
          <a:p>
            <a:r>
              <a:rPr lang="en-US" dirty="0" smtClean="0"/>
              <a:t>Severe ARDS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107" y="2492587"/>
            <a:ext cx="3142827" cy="669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07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68" y="0"/>
            <a:ext cx="11760658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295467" y="0"/>
            <a:ext cx="1842347" cy="14088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2"/>
            <a:ext cx="5743787" cy="70352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10/25: CTS at BUMC consulted for ECMO</a:t>
            </a:r>
          </a:p>
          <a:p>
            <a:pPr lvl="1"/>
            <a:r>
              <a:rPr lang="en-US" dirty="0" smtClean="0"/>
              <a:t>RIJ/Right Femoral V-V </a:t>
            </a:r>
            <a:r>
              <a:rPr lang="en-US" dirty="0" err="1" smtClean="0"/>
              <a:t>Cannulation</a:t>
            </a:r>
            <a:endParaRPr lang="en-US" dirty="0" smtClean="0"/>
          </a:p>
          <a:p>
            <a:pPr lvl="1"/>
            <a:r>
              <a:rPr lang="en-US" dirty="0" smtClean="0"/>
              <a:t>Transferred to BUMC</a:t>
            </a:r>
          </a:p>
          <a:p>
            <a:r>
              <a:rPr lang="en-US" dirty="0" smtClean="0"/>
              <a:t>10/26: Reopening laparotomy with washout/closure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7" y="2275840"/>
            <a:ext cx="5667577" cy="628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023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227" y="152400"/>
            <a:ext cx="10728960" cy="1981200"/>
          </a:xfrm>
        </p:spPr>
        <p:txBody>
          <a:bodyPr/>
          <a:lstStyle/>
          <a:p>
            <a:r>
              <a:rPr lang="en-US" dirty="0" smtClean="0"/>
              <a:t>What is irreversible in irreversible shock?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227" y="2133600"/>
            <a:ext cx="10728960" cy="6536267"/>
          </a:xfrm>
        </p:spPr>
        <p:txBody>
          <a:bodyPr/>
          <a:lstStyle/>
          <a:p>
            <a:r>
              <a:rPr lang="en-US" sz="4000" dirty="0" smtClean="0"/>
              <a:t>Acidosis?</a:t>
            </a:r>
          </a:p>
          <a:p>
            <a:pPr lvl="1"/>
            <a:r>
              <a:rPr lang="en-US" dirty="0" err="1" smtClean="0"/>
              <a:t>Bicarb</a:t>
            </a:r>
            <a:r>
              <a:rPr lang="en-US" dirty="0" smtClean="0"/>
              <a:t> pretty cheap</a:t>
            </a:r>
          </a:p>
          <a:p>
            <a:r>
              <a:rPr lang="en-US" sz="4000" dirty="0" smtClean="0"/>
              <a:t>No preload to pump?</a:t>
            </a:r>
          </a:p>
          <a:p>
            <a:pPr lvl="1"/>
            <a:r>
              <a:rPr lang="en-US" dirty="0" smtClean="0"/>
              <a:t>Holes are fixed and vessels full</a:t>
            </a:r>
          </a:p>
          <a:p>
            <a:r>
              <a:rPr lang="en-US" sz="4000" dirty="0" smtClean="0"/>
              <a:t>Adrenal collapse?</a:t>
            </a:r>
          </a:p>
          <a:p>
            <a:pPr lvl="1"/>
            <a:r>
              <a:rPr lang="en-US" dirty="0" smtClean="0"/>
              <a:t>Giving </a:t>
            </a:r>
            <a:r>
              <a:rPr lang="en-US" dirty="0" err="1" smtClean="0"/>
              <a:t>Epi</a:t>
            </a:r>
            <a:r>
              <a:rPr lang="en-US" dirty="0" smtClean="0"/>
              <a:t> and steroids</a:t>
            </a:r>
          </a:p>
          <a:p>
            <a:r>
              <a:rPr lang="en-US" sz="4000" dirty="0" smtClean="0"/>
              <a:t>Anemic?</a:t>
            </a:r>
          </a:p>
          <a:p>
            <a:pPr lvl="1"/>
            <a:r>
              <a:rPr lang="en-US" dirty="0" err="1" smtClean="0"/>
              <a:t>Hct</a:t>
            </a:r>
            <a:r>
              <a:rPr lang="en-US" dirty="0" smtClean="0"/>
              <a:t> is 25</a:t>
            </a:r>
          </a:p>
          <a:p>
            <a:r>
              <a:rPr lang="en-US" sz="4000" dirty="0" smtClean="0"/>
              <a:t>Electrolytes?</a:t>
            </a:r>
          </a:p>
          <a:p>
            <a:pPr lvl="1"/>
            <a:r>
              <a:rPr lang="en-US" dirty="0" smtClean="0"/>
              <a:t>Normal</a:t>
            </a:r>
          </a:p>
          <a:p>
            <a:endParaRPr lang="en-US" dirty="0"/>
          </a:p>
        </p:txBody>
      </p:sp>
      <p:sp>
        <p:nvSpPr>
          <p:cNvPr id="7" name="Curved Up Ribbon 6"/>
          <p:cNvSpPr/>
          <p:nvPr/>
        </p:nvSpPr>
        <p:spPr bwMode="auto">
          <a:xfrm>
            <a:off x="4978400" y="6781800"/>
            <a:ext cx="8026400" cy="2971800"/>
          </a:xfrm>
          <a:prstGeom prst="ellipseRibbon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Energy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dirty="0" smtClean="0">
                <a:latin typeface="Tahoma" charset="0"/>
                <a:ea typeface="ＭＳ Ｐゴシック" charset="0"/>
              </a:rPr>
              <a:t>Bankruptcy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pic>
        <p:nvPicPr>
          <p:cNvPr id="8" name="Picture 7" descr="Description: cid:image001.jpg@01CF6553.706B87E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" y="9017564"/>
            <a:ext cx="1447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91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11/3: Reopening thoracotomy for bleeding/removal of hardware; CVVHD started</a:t>
            </a:r>
          </a:p>
          <a:p>
            <a:r>
              <a:rPr lang="en-US" dirty="0" smtClean="0"/>
              <a:t>11/5: Reopening thoracotomy/washout/debridement/closure, EGD</a:t>
            </a:r>
          </a:p>
          <a:p>
            <a:r>
              <a:rPr lang="en-US" dirty="0" smtClean="0"/>
              <a:t>11/19: Percutaneous Tracheostomy</a:t>
            </a:r>
          </a:p>
          <a:p>
            <a:r>
              <a:rPr lang="en-US" dirty="0" smtClean="0"/>
              <a:t>11/22: </a:t>
            </a:r>
            <a:r>
              <a:rPr lang="en-US" dirty="0" err="1" smtClean="0"/>
              <a:t>Decannulation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334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399" y="2133600"/>
            <a:ext cx="10896601" cy="7086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Adrenal Insufficiency requiring </a:t>
            </a:r>
            <a:r>
              <a:rPr lang="en-US" dirty="0" err="1" smtClean="0"/>
              <a:t>corticosteriods</a:t>
            </a:r>
            <a:endParaRPr lang="en-US" dirty="0" smtClean="0"/>
          </a:p>
          <a:p>
            <a:r>
              <a:rPr lang="en-US" dirty="0" smtClean="0"/>
              <a:t>CVVHD</a:t>
            </a:r>
          </a:p>
          <a:p>
            <a:r>
              <a:rPr lang="en-US" dirty="0" smtClean="0"/>
              <a:t>Hypotension requiring </a:t>
            </a:r>
            <a:r>
              <a:rPr lang="en-US" dirty="0" err="1" smtClean="0"/>
              <a:t>pressors</a:t>
            </a:r>
            <a:r>
              <a:rPr lang="en-US" dirty="0" smtClean="0"/>
              <a:t>/resuscitation</a:t>
            </a:r>
          </a:p>
          <a:p>
            <a:r>
              <a:rPr lang="en-US" dirty="0" smtClean="0"/>
              <a:t>Dysphagia/malnutrition managed with </a:t>
            </a:r>
            <a:r>
              <a:rPr lang="en-US" dirty="0" err="1" smtClean="0"/>
              <a:t>dobhoff</a:t>
            </a:r>
            <a:endParaRPr lang="en-US" dirty="0" smtClean="0"/>
          </a:p>
          <a:p>
            <a:r>
              <a:rPr lang="en-US" dirty="0" smtClean="0"/>
              <a:t>Infection: bronchoscopy with enterococcus, chest fluid with enterococcus/</a:t>
            </a:r>
            <a:r>
              <a:rPr lang="en-US" dirty="0" err="1" smtClean="0"/>
              <a:t>enterobacter</a:t>
            </a:r>
            <a:r>
              <a:rPr lang="en-US" dirty="0" smtClean="0"/>
              <a:t>, JP with VRE</a:t>
            </a:r>
          </a:p>
          <a:p>
            <a:r>
              <a:rPr lang="en-US" dirty="0" smtClean="0"/>
              <a:t>Left lung PTX requiring chest tube</a:t>
            </a:r>
          </a:p>
          <a:p>
            <a:r>
              <a:rPr lang="en-US" dirty="0" smtClean="0"/>
              <a:t>Right chest tube with air leak</a:t>
            </a:r>
          </a:p>
          <a:p>
            <a:r>
              <a:rPr lang="en-US" dirty="0" smtClean="0"/>
              <a:t>T4 Burst Fracture: Non-operative with corset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077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5852160" cy="675110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12/12: Transferred to BIR</a:t>
            </a:r>
          </a:p>
          <a:p>
            <a:r>
              <a:rPr lang="en-US" dirty="0" smtClean="0"/>
              <a:t>12/13: Transferred to BUMC for evaluation of seizure</a:t>
            </a:r>
          </a:p>
          <a:p>
            <a:pPr lvl="1"/>
            <a:r>
              <a:rPr lang="en-US" dirty="0" smtClean="0"/>
              <a:t>Possible h/o seizures prior to MVC</a:t>
            </a:r>
          </a:p>
          <a:p>
            <a:pPr lvl="1"/>
            <a:r>
              <a:rPr lang="en-US" dirty="0" smtClean="0"/>
              <a:t>Continue purulent right chest tube drainage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20803"/>
          <a:stretch/>
        </p:blipFill>
        <p:spPr bwMode="auto">
          <a:xfrm>
            <a:off x="6379609" y="2384213"/>
            <a:ext cx="6275847" cy="541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01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0" y="2384214"/>
            <a:ext cx="8782756" cy="67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540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059093"/>
            <a:ext cx="12029440" cy="2492587"/>
          </a:xfrm>
        </p:spPr>
        <p:txBody>
          <a:bodyPr>
            <a:normAutofit/>
          </a:bodyPr>
          <a:lstStyle/>
          <a:p>
            <a:r>
              <a:rPr lang="en-US" dirty="0" smtClean="0"/>
              <a:t>12/18: Left </a:t>
            </a:r>
            <a:r>
              <a:rPr lang="en-US" dirty="0" err="1" smtClean="0"/>
              <a:t>thoracostomy</a:t>
            </a:r>
            <a:r>
              <a:rPr lang="en-US" dirty="0" smtClean="0"/>
              <a:t> for pneumothorax/Right  thoracotomy with </a:t>
            </a:r>
            <a:r>
              <a:rPr lang="en-US" dirty="0" err="1" smtClean="0"/>
              <a:t>Clagett</a:t>
            </a:r>
            <a:r>
              <a:rPr lang="en-US" dirty="0" smtClean="0"/>
              <a:t> Window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1820" r="4919" b="9693"/>
          <a:stretch/>
        </p:blipFill>
        <p:spPr bwMode="auto">
          <a:xfrm>
            <a:off x="6935894" y="4352785"/>
            <a:ext cx="5309653" cy="508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6441" r="11386" b="23685"/>
          <a:stretch/>
        </p:blipFill>
        <p:spPr bwMode="auto">
          <a:xfrm>
            <a:off x="650240" y="4369010"/>
            <a:ext cx="5743787" cy="50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651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733" y="0"/>
            <a:ext cx="10403840" cy="1004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550400" y="0"/>
            <a:ext cx="1950720" cy="9753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167467" y="1842347"/>
            <a:ext cx="1300480" cy="6502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8827" y="4964854"/>
            <a:ext cx="21620480" cy="957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5063" t="9053" r="27820"/>
          <a:stretch>
            <a:fillRect/>
          </a:stretch>
        </p:blipFill>
        <p:spPr bwMode="auto">
          <a:xfrm>
            <a:off x="0" y="0"/>
            <a:ext cx="13004800" cy="1093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0217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6066" t="-919" r="29323"/>
          <a:stretch>
            <a:fillRect/>
          </a:stretch>
        </p:blipFill>
        <p:spPr bwMode="auto">
          <a:xfrm>
            <a:off x="0" y="0"/>
            <a:ext cx="13004800" cy="1096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1823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6987" y="-975360"/>
            <a:ext cx="11606393" cy="1120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5415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733" y="-352843"/>
            <a:ext cx="10920899" cy="105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970347" y="-379307"/>
            <a:ext cx="1950720" cy="7586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CellularRespiration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Aerobic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707100"/>
            <a:ext cx="12423089" cy="704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54400" y="3048000"/>
            <a:ext cx="28956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Cell membrane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874000" y="2362200"/>
            <a:ext cx="2438400" cy="838200"/>
          </a:xfrm>
          <a:prstGeom prst="rect">
            <a:avLst/>
          </a:prstGeom>
          <a:solidFill>
            <a:srgbClr val="0A0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Glucose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Diamond 7"/>
          <p:cNvSpPr/>
          <p:nvPr/>
        </p:nvSpPr>
        <p:spPr bwMode="auto">
          <a:xfrm>
            <a:off x="7188200" y="6096000"/>
            <a:ext cx="1524000" cy="1600200"/>
          </a:xfrm>
          <a:prstGeom prst="diamond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59400" y="5867400"/>
            <a:ext cx="1752600" cy="838200"/>
          </a:xfrm>
          <a:prstGeom prst="ellipse">
            <a:avLst/>
          </a:prstGeom>
          <a:noFill/>
          <a:ln w="762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7800" y="7543800"/>
            <a:ext cx="3200400" cy="2209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36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net</a:t>
            </a:r>
            <a:endParaRPr kumimoji="0" lang="en-US" sz="6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14740405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2667000"/>
            <a:ext cx="5632472" cy="74547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our original patient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81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713080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9753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530600" y="533400"/>
            <a:ext cx="1447800" cy="1219200"/>
          </a:xfrm>
          <a:prstGeom prst="ellipse">
            <a:avLst/>
          </a:prstGeom>
          <a:solidFill>
            <a:srgbClr val="DADADA">
              <a:alpha val="7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844800" y="6858000"/>
            <a:ext cx="1371600" cy="25146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835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8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ECMO in 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Here to stay</a:t>
            </a:r>
          </a:p>
          <a:p>
            <a:r>
              <a:rPr lang="en-US" dirty="0" smtClean="0"/>
              <a:t>Absolutely appropriate for lung support</a:t>
            </a:r>
          </a:p>
          <a:p>
            <a:r>
              <a:rPr lang="en-US" dirty="0" smtClean="0"/>
              <a:t>Probably has a place in </a:t>
            </a:r>
            <a:r>
              <a:rPr lang="en-US" dirty="0" err="1" smtClean="0"/>
              <a:t>resucitation</a:t>
            </a:r>
            <a:endParaRPr lang="en-US" dirty="0" smtClean="0"/>
          </a:p>
          <a:p>
            <a:r>
              <a:rPr lang="en-US" dirty="0" smtClean="0"/>
              <a:t>Expensive</a:t>
            </a:r>
          </a:p>
          <a:p>
            <a:r>
              <a:rPr lang="en-US" dirty="0" smtClean="0"/>
              <a:t>Time consuming</a:t>
            </a:r>
          </a:p>
          <a:p>
            <a:r>
              <a:rPr lang="en-US" dirty="0" smtClean="0"/>
              <a:t>Complicated</a:t>
            </a:r>
          </a:p>
          <a:p>
            <a:r>
              <a:rPr lang="en-US" dirty="0" smtClean="0"/>
              <a:t>Definitely a team 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830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0"/>
            <a:ext cx="11607800" cy="95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6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CellularRespiration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Anaerobic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514600"/>
            <a:ext cx="12423089" cy="704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454400" y="3048000"/>
            <a:ext cx="2895600" cy="76200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Cell membrane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874000" y="2362200"/>
            <a:ext cx="2438400" cy="838200"/>
          </a:xfrm>
          <a:prstGeom prst="rect">
            <a:avLst/>
          </a:prstGeom>
          <a:solidFill>
            <a:srgbClr val="0A0A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Glucose</a:t>
            </a:r>
            <a:endParaRPr kumimoji="0" lang="en-US" sz="4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8" name="Diamond 7"/>
          <p:cNvSpPr/>
          <p:nvPr/>
        </p:nvSpPr>
        <p:spPr bwMode="auto">
          <a:xfrm>
            <a:off x="7340600" y="5867400"/>
            <a:ext cx="1524000" cy="1676400"/>
          </a:xfrm>
          <a:prstGeom prst="diamond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5" name="Multiply 4"/>
          <p:cNvSpPr/>
          <p:nvPr/>
        </p:nvSpPr>
        <p:spPr bwMode="auto">
          <a:xfrm>
            <a:off x="5054600" y="5867400"/>
            <a:ext cx="2362200" cy="1981200"/>
          </a:xfrm>
          <a:prstGeom prst="mathMultiply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559800" y="6629400"/>
            <a:ext cx="2667000" cy="2514600"/>
          </a:xfrm>
          <a:prstGeom prst="ellipse">
            <a:avLst/>
          </a:prstGeom>
          <a:noFill/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30600" y="4267200"/>
            <a:ext cx="2006600" cy="1752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latin typeface="Tahoma" charset="0"/>
                <a:ea typeface="ＭＳ Ｐゴシック" charset="0"/>
              </a:rPr>
              <a:t>2 net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smtClean="0">
                <a:latin typeface="Tahoma" charset="0"/>
                <a:ea typeface="ＭＳ Ｐゴシック" charset="0"/>
              </a:rPr>
              <a:t>ATP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0845800" y="2057400"/>
            <a:ext cx="21590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Lactate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charset="0"/>
                <a:ea typeface="ＭＳ Ｐゴシック" charset="0"/>
              </a:rPr>
              <a:t>released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5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transport proteins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599" t="487" r="39498" b="22702"/>
          <a:stretch/>
        </p:blipFill>
        <p:spPr>
          <a:xfrm>
            <a:off x="1625600" y="2362200"/>
            <a:ext cx="10439400" cy="7691676"/>
          </a:xfrm>
        </p:spPr>
      </p:pic>
    </p:spTree>
    <p:extLst>
      <p:ext uri="{BB962C8B-B14F-4D97-AF65-F5344CB8AC3E}">
        <p14:creationId xmlns:p14="http://schemas.microsoft.com/office/powerpoint/2010/main" val="22717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ue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charset="0"/>
            <a:ea typeface="ヒラギノ明朝 ProN W3" charset="0"/>
            <a:cs typeface="ヒラギノ明朝 ProN W3" charset="0"/>
            <a:sym typeface="Cochin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12798</TotalTime>
  <Pages>0</Pages>
  <Words>2140</Words>
  <Characters>0</Characters>
  <Application>Microsoft Office PowerPoint</Application>
  <PresentationFormat>Custom</PresentationFormat>
  <Lines>0</Lines>
  <Paragraphs>355</Paragraphs>
  <Slides>74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Title, Bullets &amp; Photo</vt:lpstr>
      <vt:lpstr>Title &amp; Bullets - Left</vt:lpstr>
      <vt:lpstr>Title &amp; Bullets - 2 Column</vt:lpstr>
      <vt:lpstr>Title &amp; Bullets - Right</vt:lpstr>
      <vt:lpstr>Title - Center</vt:lpstr>
      <vt:lpstr>Title - Top</vt:lpstr>
      <vt:lpstr>Photo - Horizontal</vt:lpstr>
      <vt:lpstr>Photo - Vertical</vt:lpstr>
      <vt:lpstr>Bullets</vt:lpstr>
      <vt:lpstr>Title &amp; Bullets - Alternate L</vt:lpstr>
      <vt:lpstr>Title &amp; Bullets - Alternate R</vt:lpstr>
      <vt:lpstr>blue</vt:lpstr>
      <vt:lpstr>Document</vt:lpstr>
      <vt:lpstr>When All Else Fails- ECMO for Trauma </vt:lpstr>
      <vt:lpstr>Shock</vt:lpstr>
      <vt:lpstr>23yo GSW left chest</vt:lpstr>
      <vt:lpstr>OR course</vt:lpstr>
      <vt:lpstr>OR Course</vt:lpstr>
      <vt:lpstr>What is irreversible in irreversible shock?</vt:lpstr>
      <vt:lpstr>CellularRespiration: Aerobic</vt:lpstr>
      <vt:lpstr>CellularRespiration: Anaerobic</vt:lpstr>
      <vt:lpstr>Electron transport proteins </vt:lpstr>
      <vt:lpstr>Too little O2 too late</vt:lpstr>
      <vt:lpstr>Modulation of the apoptosis process</vt:lpstr>
      <vt:lpstr>Resuscitation problem</vt:lpstr>
      <vt:lpstr>Resuscitation </vt:lpstr>
      <vt:lpstr>PowerPoint Presentation</vt:lpstr>
      <vt:lpstr>Extracorporeal membrane oxygenation (ECMO)</vt:lpstr>
      <vt:lpstr>PowerPoint Presentation</vt:lpstr>
      <vt:lpstr>Cardiohelp Transport</vt:lpstr>
      <vt:lpstr>Rotoflow and Quadrox</vt:lpstr>
      <vt:lpstr>PowerPoint Presentation</vt:lpstr>
      <vt:lpstr>Take Your Choice</vt:lpstr>
      <vt:lpstr>PowerPoint Presentation</vt:lpstr>
      <vt:lpstr>Indications VV</vt:lpstr>
      <vt:lpstr>Contraindications  VV</vt:lpstr>
      <vt:lpstr>VV ECMO AIMS</vt:lpstr>
      <vt:lpstr>Venovenous Bypass</vt:lpstr>
      <vt:lpstr>PowerPoint Presentation</vt:lpstr>
      <vt:lpstr>Venoarterial Bypass</vt:lpstr>
      <vt:lpstr>Indications VA ECMO</vt:lpstr>
      <vt:lpstr>Containdications VA ECMO</vt:lpstr>
      <vt:lpstr>VA ECMO Aims</vt:lpstr>
      <vt:lpstr>V-A ECMO Catheters</vt:lpstr>
      <vt:lpstr>Anticoagulation</vt:lpstr>
      <vt:lpstr>Transfusions</vt:lpstr>
      <vt:lpstr>PowerPoint Presentation</vt:lpstr>
      <vt:lpstr>Things to monitor</vt:lpstr>
      <vt:lpstr>Management</vt:lpstr>
      <vt:lpstr>Complications</vt:lpstr>
      <vt:lpstr>PowerPoint Presentation</vt:lpstr>
      <vt:lpstr>CESAR trial</vt:lpstr>
      <vt:lpstr>Influenza</vt:lpstr>
      <vt:lpstr>J Trauma Acute Care Surg. 2014 May;76(5):1275-81. doi: 10.1097/TA.0000000000000213. Venovenous extracorporeal life support improves survival in adult trauma patients with acute hypoxemic respiratory failure: a multicenter retrospective cohort study. Guirand DM1, Okoye OT, Schmidt BS, Mansfield NJ, Aden JK, Martin RS, Cestero RF, Hines MH, Pranikoff T, Inaba K, Cannon JW.</vt:lpstr>
      <vt:lpstr>PowerPoint Presentation</vt:lpstr>
      <vt:lpstr>ECLS registry  ELSO.org</vt:lpstr>
      <vt:lpstr>Who’s gonna pay for it?</vt:lpstr>
      <vt:lpstr>PowerPoint Presentation</vt:lpstr>
      <vt:lpstr>32 y/o with complicated GSW chest</vt:lpstr>
      <vt:lpstr>Big “Mo”</vt:lpstr>
      <vt:lpstr>PowerPoint Presentation</vt:lpstr>
      <vt:lpstr>Big “Mo”  OR</vt:lpstr>
      <vt:lpstr>PowerPoint Presentation</vt:lpstr>
      <vt:lpstr>Big “Mo” on ECMO</vt:lpstr>
      <vt:lpstr>PowerPoint Presentation</vt:lpstr>
      <vt:lpstr>Big “Mo” on ECMO</vt:lpstr>
      <vt:lpstr>PowerPoint Presentation</vt:lpstr>
      <vt:lpstr>KK</vt:lpstr>
      <vt:lpstr>KK</vt:lpstr>
      <vt:lpstr>KK</vt:lpstr>
      <vt:lpstr>PowerPoint Presentation</vt:lpstr>
      <vt:lpstr>KK</vt:lpstr>
      <vt:lpstr>KK</vt:lpstr>
      <vt:lpstr>KK</vt:lpstr>
      <vt:lpstr>KK</vt:lpstr>
      <vt:lpstr>KK</vt:lpstr>
      <vt:lpstr>KK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our original patient</vt:lpstr>
      <vt:lpstr>PowerPoint Presentation</vt:lpstr>
      <vt:lpstr>PowerPoint Presentation</vt:lpstr>
      <vt:lpstr>ECMO in Trauma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new ECMO?</dc:title>
  <dc:creator>Foreman, Michael L.</dc:creator>
  <cp:lastModifiedBy>Remi</cp:lastModifiedBy>
  <cp:revision>167</cp:revision>
  <dcterms:modified xsi:type="dcterms:W3CDTF">2015-04-21T19:44:48Z</dcterms:modified>
</cp:coreProperties>
</file>